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5" r:id="rId3"/>
    <p:sldId id="266" r:id="rId4"/>
    <p:sldId id="268" r:id="rId5"/>
    <p:sldId id="269" r:id="rId6"/>
    <p:sldId id="256" r:id="rId7"/>
    <p:sldId id="258" r:id="rId8"/>
    <p:sldId id="259" r:id="rId9"/>
    <p:sldId id="260" r:id="rId10"/>
    <p:sldId id="262" r:id="rId11"/>
    <p:sldId id="263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 русском языке" id="{6F492594-C166-4676-8AC3-9328E13A7CDA}">
          <p14:sldIdLst>
            <p14:sldId id="264"/>
            <p14:sldId id="265"/>
            <p14:sldId id="266"/>
            <p14:sldId id="268"/>
            <p14:sldId id="269"/>
          </p14:sldIdLst>
        </p14:section>
        <p14:section name="на англ.языке" id="{631B3B59-8A6C-49D1-9BE6-64D6329637B7}">
          <p14:sldIdLst>
            <p14:sldId id="256"/>
            <p14:sldId id="258"/>
            <p14:sldId id="259"/>
            <p14:sldId id="260"/>
            <p14:sldId id="262"/>
            <p14:sldId id="26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143" userDrawn="1">
          <p15:clr>
            <a:srgbClr val="A4A3A4"/>
          </p15:clr>
        </p15:guide>
        <p15:guide id="3" pos="7582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DF9F"/>
    <a:srgbClr val="006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4" y="-32"/>
      </p:cViewPr>
      <p:guideLst>
        <p:guide orient="horz" pos="2137"/>
        <p:guide pos="143"/>
        <p:guide pos="7582"/>
        <p:guide pos="27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23FB8-5E54-4125-9917-5934B2E7FA53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1A905-942E-486C-A339-E01C898F0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5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1A905-942E-486C-A339-E01C898F0D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8739E-6FAC-4AB7-4440-FD52012C1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981189-CB53-CFDE-8ABE-174F2C81C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F8604-C9B5-C112-CACA-ED01EA13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CF798-DD11-2739-B704-382D876D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10C676-09E0-804E-F247-0C38B143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9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FF065-54DE-99A0-1B3A-4E6761EC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91B6BA-2375-3A6B-1B6C-446ED2586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C750E-B3C6-E764-6F76-C0391088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CEB12-0F43-7F8A-DA37-3E36DA46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B7CFC-7D7E-A766-18E9-0C8B4738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9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776954-3DB1-58CF-2837-F684A5886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EF1389-E32D-A9A1-F1E8-1B27C0E91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8197D9-5864-3F1E-B675-0E30AE4F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878F9E-0977-54A5-C229-18D1F403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86945-8273-91E8-D08B-710449A0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8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CD0B7-3557-A132-4682-BE0CB0C7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F377D-F010-D051-4C4D-DA8B4A15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7FD50-92E6-7DD1-9B29-32432275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1B1B93-5BA2-FAC6-4DDA-E9F70B60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8DC0A-4B3E-54F4-151A-E6C02BAD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5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5091E-AB92-7A6F-6957-84ECA172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5F98F-274F-7A9D-1611-A9025052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89D171-017E-3C69-87D1-2A1BAA92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463BF-B4EF-25C1-663B-4A4B8C93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B7E71-AEE7-3CB1-A699-4F88FB47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0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8AE0-32AB-B7D2-2ECF-AD72CDB1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6AF09-95E2-58CC-2E52-D80FCF03C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0B96A-FE65-8924-3927-2AA70DA30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946021-683A-030F-B22D-53D105F7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916CF-447B-05AE-188F-B33CFFDA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72BA29-382F-25AF-A219-349C5B5F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4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366B0-5837-4BC1-65ED-3F7B860F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A45D68-FF54-A2D9-C76C-CB3704047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54269-0164-5F9C-CC88-FA94B6CE5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1034E2-7DF0-814F-3624-6F3D2F43C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64CBF0-75AC-6D73-11E3-80832044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000C51-BFCB-6E7F-3D8C-7C5F05BD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7581F2-687E-B34A-09A3-B59098DE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3FF79D-5C5C-A5A1-79C3-9E82141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8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EC388-E65E-DDC9-EF75-EC64EC2D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E03952-CF37-A354-5B35-B210BDED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D2A28F-F0A2-0C22-17A6-1395EECD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E1678E-B5F7-F79A-552F-7E0BF7BA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641216-764D-F817-D91B-0112F859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35F780-053E-9831-5177-34B0948F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9D870-3DD1-D421-84A5-104E7844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0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84E93-DBF1-1BCF-E4B0-FCC83013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AA596-F856-358B-B309-25F7812D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58218F-4FEA-6789-70D3-617E6A420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8BF1BA-2152-866D-2B03-635F5003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857D70-D9BE-F5D9-9297-4DF131C2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455166-02EA-8EB1-DA72-1D854E69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4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01991-7E85-9DDE-795F-B0C49DE3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C0AE83-2BA9-B01D-40D4-4835C40B2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B38BC-C942-D23D-7235-03C88A794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6CBB2E-42E1-E0B2-B406-51B0C1E7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BE35B9-063A-8FFC-5C55-79C2F2D3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9EEDA-E93C-9D36-BE62-53D16012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5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C39BE-EF78-F8E4-CC6E-D452F889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C4D517-DCAE-EFF0-9C14-CBE021C2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39AD3-9003-C6E4-ABCC-0BCFD1723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63DA4-5423-4E23-A122-35A692E1B08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0F521-73F0-B55B-6C74-0C6F670B4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AA64D-2C04-4A40-DA4A-254D1A418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26AB-F4FB-4B86-B851-A8EAE63D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7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hyperlink" Target="https://lomonosov-msu.ru/rus/event/8808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smi.msu.ru/" TargetMode="External"/><Relationship Id="rId5" Type="http://schemas.openxmlformats.org/officeDocument/2006/relationships/hyperlink" Target="mailto:e.m.pechkovskaya@mail.ru" TargetMode="External"/><Relationship Id="rId10" Type="http://schemas.microsoft.com/office/2007/relationships/hdphoto" Target="../media/hdphoto2.wdp"/><Relationship Id="rId4" Type="http://schemas.openxmlformats.org/officeDocument/2006/relationships/hyperlink" Target="mailto:kosorukovoa@mail.ru" TargetMode="Externa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hsmi.msu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translate.yandex.ru/" TargetMode="External"/><Relationship Id="rId10" Type="http://schemas.microsoft.com/office/2007/relationships/hdphoto" Target="../media/hdphoto2.wdp"/><Relationship Id="rId4" Type="http://schemas.openxmlformats.org/officeDocument/2006/relationships/hyperlink" Target="http://teacode.com/online/udc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шаблон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19125B-91DF-0EDF-77B4-6313AAFD0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76"/>
            <a:ext cx="10447734" cy="68580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AD61F6B7-C9C5-A702-C663-EF65621E4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t="89660"/>
          <a:stretch/>
        </p:blipFill>
        <p:spPr>
          <a:xfrm>
            <a:off x="-84830" y="1826992"/>
            <a:ext cx="6936732" cy="708766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снимок экрана, Графика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754A5375-BCCB-F59D-3622-B4D416DCB5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15" y="5961416"/>
            <a:ext cx="2459420" cy="786639"/>
          </a:xfrm>
          <a:prstGeom prst="rect">
            <a:avLst/>
          </a:prstGeom>
        </p:spPr>
      </p:pic>
      <p:pic>
        <p:nvPicPr>
          <p:cNvPr id="11" name="Рисунок 10" descr="Диаграмма">
            <a:extLst>
              <a:ext uri="{FF2B5EF4-FFF2-40B4-BE49-F238E27FC236}">
                <a16:creationId xmlns:a16="http://schemas.microsoft.com/office/drawing/2014/main" id="{988D4B11-9025-FBBC-7857-A6A98FD1943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76" y="3540520"/>
            <a:ext cx="5363124" cy="335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Детальный снимок современного архитектурного фасада">
            <a:extLst>
              <a:ext uri="{FF2B5EF4-FFF2-40B4-BE49-F238E27FC236}">
                <a16:creationId xmlns:a16="http://schemas.microsoft.com/office/drawing/2014/main" id="{5FA522A0-0EBC-01A6-D548-66672C81AA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65" y="-34023"/>
            <a:ext cx="5363123" cy="357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Деловой человек за компьютером">
            <a:extLst>
              <a:ext uri="{FF2B5EF4-FFF2-40B4-BE49-F238E27FC236}">
                <a16:creationId xmlns:a16="http://schemas.microsoft.com/office/drawing/2014/main" id="{9F65B3A5-5293-27B4-3921-1FBE607D5FC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78" y="1826992"/>
            <a:ext cx="5363122" cy="301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53584" r="51750" b="15930"/>
          <a:stretch/>
        </p:blipFill>
        <p:spPr>
          <a:xfrm>
            <a:off x="0" y="2754063"/>
            <a:ext cx="6828869" cy="2089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7C309-AA47-DE0B-7285-E1B53088EE37}"/>
              </a:ext>
            </a:extLst>
          </p:cNvPr>
          <p:cNvSpPr txBox="1"/>
          <p:nvPr/>
        </p:nvSpPr>
        <p:spPr>
          <a:xfrm>
            <a:off x="2513866" y="203859"/>
            <a:ext cx="4507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УНИВЕРСИТЕТ ИМЕНИ М.В.ЛОМОНОСОВА</a:t>
            </a:r>
          </a:p>
          <a:p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</a:t>
            </a:r>
          </a:p>
          <a:p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 ИННОВАЦИЙ</a:t>
            </a:r>
          </a:p>
        </p:txBody>
      </p:sp>
      <p:pic>
        <p:nvPicPr>
          <p:cNvPr id="25" name="Рисунок 24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FB277CE8-B38A-6EDA-A3BE-86B28CF16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7179" r="45109" b="82643"/>
          <a:stretch/>
        </p:blipFill>
        <p:spPr>
          <a:xfrm>
            <a:off x="4012" y="5072086"/>
            <a:ext cx="6828869" cy="697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9D9142-5C04-72D9-3941-04F38482C34B}"/>
              </a:ext>
            </a:extLst>
          </p:cNvPr>
          <p:cNvSpPr txBox="1"/>
          <p:nvPr/>
        </p:nvSpPr>
        <p:spPr>
          <a:xfrm>
            <a:off x="151228" y="2003853"/>
            <a:ext cx="8058918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5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 МЕЖДУНАРОДНАЯ НАУЧНО-ПРАКТИЧЕСКАЯ КОНФЕРЕНЦИЯ</a:t>
            </a:r>
            <a:endParaRPr lang="ru-RU" sz="15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986E55-0B62-C75F-7320-3C591C16DCEC}"/>
              </a:ext>
            </a:extLst>
          </p:cNvPr>
          <p:cNvSpPr txBox="1"/>
          <p:nvPr/>
        </p:nvSpPr>
        <p:spPr>
          <a:xfrm>
            <a:off x="122044" y="5111079"/>
            <a:ext cx="6351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5г.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endParaRPr lang="ru-RU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B7FE0E-CBF3-F77E-AA9C-2D1B9AB381D2}"/>
              </a:ext>
            </a:extLst>
          </p:cNvPr>
          <p:cNvSpPr txBox="1"/>
          <p:nvPr/>
        </p:nvSpPr>
        <p:spPr>
          <a:xfrm>
            <a:off x="135451" y="3119878"/>
            <a:ext cx="635997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КОНФЕРЕНЦИИ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ИННОВАЦИОННАЯ ЭКОНОМИКА И МЕНЕДЖМЕНТ: МЕТОДЫ И ТЕХНОЛОГИИ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A8471F7-69A4-022B-0B37-24D167C9F86A}"/>
              </a:ext>
            </a:extLst>
          </p:cNvPr>
          <p:cNvGrpSpPr/>
          <p:nvPr/>
        </p:nvGrpSpPr>
        <p:grpSpPr>
          <a:xfrm>
            <a:off x="141499" y="127564"/>
            <a:ext cx="2397419" cy="1227714"/>
            <a:chOff x="9246295" y="-5769"/>
            <a:chExt cx="2793301" cy="1434360"/>
          </a:xfrm>
        </p:grpSpPr>
        <p:pic>
          <p:nvPicPr>
            <p:cNvPr id="3" name="Рисунок 2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6B5BD94F-02FD-3374-9A30-0AA4E8EF0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09" t="11883" r="15183" b="7449"/>
            <a:stretch/>
          </p:blipFill>
          <p:spPr>
            <a:xfrm>
              <a:off x="10713840" y="43502"/>
              <a:ext cx="1325756" cy="1314288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графический дизайн, снимок экрана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1D1126A-6B7F-6709-6816-8D59A9EF91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 t="3248" r="54835" b="66154"/>
            <a:stretch/>
          </p:blipFill>
          <p:spPr>
            <a:xfrm>
              <a:off x="9246295" y="-5769"/>
              <a:ext cx="1333162" cy="1434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50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38496" r="15415" b="47988"/>
          <a:stretch/>
        </p:blipFill>
        <p:spPr>
          <a:xfrm>
            <a:off x="-5717" y="-77821"/>
            <a:ext cx="12197717" cy="92642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аблон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19125B-91DF-0EDF-77B4-6313AAFD0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68772" y="62285"/>
            <a:ext cx="12048738" cy="6911341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BAF4DA3-C6DA-F4D4-B13E-0765B4B6C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5" t="24929" r="2118" b="66017"/>
          <a:stretch/>
        </p:blipFill>
        <p:spPr>
          <a:xfrm>
            <a:off x="196784" y="2835821"/>
            <a:ext cx="6186554" cy="62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C56995-8359-FD76-2627-B2FBCF9ABB82}"/>
              </a:ext>
            </a:extLst>
          </p:cNvPr>
          <p:cNvSpPr txBox="1"/>
          <p:nvPr/>
        </p:nvSpPr>
        <p:spPr>
          <a:xfrm>
            <a:off x="122044" y="301428"/>
            <a:ext cx="6790683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INTERNATIONAL THEORETICAL AND PRACTICAL CONFERENCE</a:t>
            </a:r>
            <a:endParaRPr lang="ru-RU" sz="154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5A6C2-4DED-BEC7-E0BB-2472B976F007}"/>
              </a:ext>
            </a:extLst>
          </p:cNvPr>
          <p:cNvSpPr txBox="1"/>
          <p:nvPr/>
        </p:nvSpPr>
        <p:spPr>
          <a:xfrm>
            <a:off x="120271" y="988756"/>
            <a:ext cx="11959401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articles are evaluated(peer reviewed). The authors take legal and other liabilities for information they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article.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article has to be carefully prepared as it is published without any changes or corrections.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ADDBE-A873-3776-AF84-9190395D9040}"/>
              </a:ext>
            </a:extLst>
          </p:cNvPr>
          <p:cNvSpPr txBox="1"/>
          <p:nvPr/>
        </p:nvSpPr>
        <p:spPr>
          <a:xfrm>
            <a:off x="279232" y="2964611"/>
            <a:ext cx="11715984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b="1" cap="all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</a:t>
            </a:r>
            <a:endParaRPr lang="ru-RU" sz="1800" b="1" cap="all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180340" algn="l"/>
              </a:tabLst>
            </a:pP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07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2025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registration according to the form provided at </a:t>
            </a:r>
            <a:r>
              <a:rPr lang="en-US" sz="1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https://lomonosov-msu.ru/rus/event/8016/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2025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Moscow State University informs the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particiapnts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conference about articles’ review results and collects form the participants documents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reqired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Russian visa. 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MSU issues and sends to the participants official invitation required for applying for Russian visa(form of the Ministry of Internal Affairs of the Russian Federation) and the Conference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en-US" sz="18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December 2025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publishing of the Digest with articles by the participants of the Conference and delivery its electronic and printed versions to the participants.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521563B-206A-28C9-31AA-6CAB9C21B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28632" r="14989" b="62314"/>
          <a:stretch/>
        </p:blipFill>
        <p:spPr>
          <a:xfrm flipH="1">
            <a:off x="187722" y="1663261"/>
            <a:ext cx="6186554" cy="620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BE6A65-3EC6-4E71-EA48-5C9F71E4A7F6}"/>
              </a:ext>
            </a:extLst>
          </p:cNvPr>
          <p:cNvSpPr txBox="1"/>
          <p:nvPr/>
        </p:nvSpPr>
        <p:spPr>
          <a:xfrm>
            <a:off x="232600" y="1438585"/>
            <a:ext cx="11798432" cy="74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PARTICIPATE IN THE CONFERENCE?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C173F-D6B9-CB83-ACA4-3151B45F7DEF}"/>
              </a:ext>
            </a:extLst>
          </p:cNvPr>
          <p:cNvSpPr txBox="1"/>
          <p:nvPr/>
        </p:nvSpPr>
        <p:spPr>
          <a:xfrm>
            <a:off x="107029" y="2333445"/>
            <a:ext cx="11841137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including article attachment is open till 15</a:t>
            </a:r>
            <a:r>
              <a:rPr lang="en-US" sz="18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at 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https://lomonosov-msu.ru/rus/event/8808/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034A57B-5258-5FAD-B2FF-1763F0AD8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2" b="66759"/>
          <a:stretch/>
        </p:blipFill>
        <p:spPr bwMode="auto">
          <a:xfrm>
            <a:off x="9280991" y="-71389"/>
            <a:ext cx="817197" cy="8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Шрифт, снимок экрана, Графика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96C15F21-7D38-6246-62D3-F81B69EC591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78" y="145387"/>
            <a:ext cx="1770360" cy="5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1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38496" r="15415" b="47988"/>
          <a:stretch/>
        </p:blipFill>
        <p:spPr>
          <a:xfrm>
            <a:off x="-5717" y="-77821"/>
            <a:ext cx="12197717" cy="92642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аблон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19125B-91DF-0EDF-77B4-6313AAFD0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68772" y="62285"/>
            <a:ext cx="12048738" cy="69113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C56995-8359-FD76-2627-B2FBCF9ABB82}"/>
              </a:ext>
            </a:extLst>
          </p:cNvPr>
          <p:cNvSpPr txBox="1"/>
          <p:nvPr/>
        </p:nvSpPr>
        <p:spPr>
          <a:xfrm>
            <a:off x="122044" y="288902"/>
            <a:ext cx="6790683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INTERNATIONAL THEORETICAL AND PRACTICAL CONFERENCE</a:t>
            </a:r>
            <a:endParaRPr lang="ru-RU" sz="154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4DCE0-6B5E-AA43-1196-A7212A150391}"/>
              </a:ext>
            </a:extLst>
          </p:cNvPr>
          <p:cNvSpPr txBox="1"/>
          <p:nvPr/>
        </p:nvSpPr>
        <p:spPr>
          <a:xfrm>
            <a:off x="173337" y="1640475"/>
            <a:ext cx="11798432" cy="4706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Oleg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Anatolyevich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KOSORUKOV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(peer review and selecting of the participants’ articles)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+7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903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594-63-90, 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kosorukovoa@mail.ru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Elizaveta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Mikhaylovna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PECHKOVSKAYA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(invitations, inquiries, hotel reservation, certificates, sending of digests) 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+7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965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427-90-01, </a:t>
            </a:r>
            <a:r>
              <a:rPr lang="en-US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e.m.pechkovskaya@mail.ru</a:t>
            </a:r>
            <a:endParaRPr lang="ru-RU" sz="1800" b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DEAR COLLEGUES!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regarding the Conference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be available at the Faculty website </a:t>
            </a:r>
            <a:r>
              <a:rPr lang="en-US" sz="1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http://hsmi.msu.ru/</a:t>
            </a: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from 21</a:t>
            </a:r>
            <a:r>
              <a:rPr lang="en-US" sz="18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E11502-D7C8-1845-69E6-329710F5F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2" b="66759"/>
          <a:stretch/>
        </p:blipFill>
        <p:spPr bwMode="auto">
          <a:xfrm>
            <a:off x="9280991" y="-71389"/>
            <a:ext cx="817197" cy="8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Шрифт, снимок экрана, Графика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2E957769-5ACB-1625-E32E-F583A49AC5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78" y="145387"/>
            <a:ext cx="1770360" cy="566245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8CC5C25-B262-8A37-3585-C3E96BFE5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5" t="24929" r="2118" b="66017"/>
          <a:stretch/>
        </p:blipFill>
        <p:spPr>
          <a:xfrm>
            <a:off x="227013" y="1090088"/>
            <a:ext cx="6186554" cy="6205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BA5D48-3DB3-F485-512F-22EF3C26CDE7}"/>
              </a:ext>
            </a:extLst>
          </p:cNvPr>
          <p:cNvSpPr txBox="1"/>
          <p:nvPr/>
        </p:nvSpPr>
        <p:spPr>
          <a:xfrm>
            <a:off x="383950" y="1223058"/>
            <a:ext cx="610410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CONTACTS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1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6710" r="19025" b="335"/>
          <a:stretch/>
        </p:blipFill>
        <p:spPr>
          <a:xfrm>
            <a:off x="0" y="0"/>
            <a:ext cx="12192000" cy="689409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аблон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19125B-91DF-0EDF-77B4-6313AAFD0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68772" y="62285"/>
            <a:ext cx="12048738" cy="691134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AF0AAF8-6543-C918-5F75-FBED085B1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1" r="54351" b="66759"/>
          <a:stretch/>
        </p:blipFill>
        <p:spPr bwMode="auto">
          <a:xfrm>
            <a:off x="4772415" y="3429000"/>
            <a:ext cx="2605415" cy="319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91030A-E522-605D-AF7F-706EA9383612}"/>
              </a:ext>
            </a:extLst>
          </p:cNvPr>
          <p:cNvSpPr txBox="1"/>
          <p:nvPr/>
        </p:nvSpPr>
        <p:spPr>
          <a:xfrm>
            <a:off x="152523" y="2293955"/>
            <a:ext cx="11964987" cy="122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PARTICIPATION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CONFERENCE!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8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38496" r="15415" b="47988"/>
          <a:stretch/>
        </p:blipFill>
        <p:spPr>
          <a:xfrm>
            <a:off x="-5717" y="0"/>
            <a:ext cx="12197717" cy="92642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аблон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19125B-91DF-0EDF-77B4-6313AAFD0F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71631" y="156770"/>
            <a:ext cx="12048738" cy="69113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0C254-E6BA-24A4-E09E-AE2841076F1C}"/>
              </a:ext>
            </a:extLst>
          </p:cNvPr>
          <p:cNvSpPr txBox="1"/>
          <p:nvPr/>
        </p:nvSpPr>
        <p:spPr>
          <a:xfrm>
            <a:off x="169872" y="1031052"/>
            <a:ext cx="118665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КОЛЛЕГИ!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юбилейной программы, посвящённой 270-летию МГУ имени М.В. Ломоносова, приглашаем Вас принять участие в Х Международной научно-практической конференции «Инновационная экономика и менеджмент: методы и технологии».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92B88-E248-2ACF-177E-C31AB86474B7}"/>
              </a:ext>
            </a:extLst>
          </p:cNvPr>
          <p:cNvSpPr txBox="1"/>
          <p:nvPr/>
        </p:nvSpPr>
        <p:spPr>
          <a:xfrm>
            <a:off x="169872" y="3310054"/>
            <a:ext cx="11778342" cy="3446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 конференции: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Москва, Ленинские горы д.1, стр. 51, Высшая школа управления и инноваций МГУ имени </a:t>
            </a:r>
            <a:r>
              <a:rPr lang="ru-RU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М.В.Ломоносова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языки: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русский, английский.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участия: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очная.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конференции будет издан сборник статей, который размещается в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 электронной библиотеке eLIBRARY.RU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регистрируется в </a:t>
            </a:r>
            <a:r>
              <a:rPr lang="ru-RU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наукометрической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базе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РИНЦ (Российский индекс научного цитирования).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Сборнику присваиваются библиотечные индексы УДК, ББK и международный стандартный книжный номер ISBN.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участию в конференции приглашаются доктора и кандидаты наук, аспиранты и соискатели научных степеней, научные работники и специалисты в различных профилей и направлений деятельности, преподаватели, магистранты и студенты.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62449-4145-043A-97F8-36C3A0B2E995}"/>
              </a:ext>
            </a:extLst>
          </p:cNvPr>
          <p:cNvSpPr txBox="1"/>
          <p:nvPr/>
        </p:nvSpPr>
        <p:spPr>
          <a:xfrm>
            <a:off x="169872" y="371465"/>
            <a:ext cx="8058918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5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 МЕЖДУНАРОДНАЯ НАУЧНО-ПРАКТИЧЕСКАЯ КОНФЕРЕНЦИЯ</a:t>
            </a:r>
            <a:endParaRPr lang="ru-RU" sz="15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279F700-9BB7-DCE3-4BB7-0D3778B6C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53972" r="11843" b="36994"/>
          <a:stretch/>
        </p:blipFill>
        <p:spPr>
          <a:xfrm flipH="1">
            <a:off x="227013" y="2587095"/>
            <a:ext cx="5919788" cy="619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21E69-19FB-85F1-5965-54D01BD1FC92}"/>
              </a:ext>
            </a:extLst>
          </p:cNvPr>
          <p:cNvSpPr txBox="1"/>
          <p:nvPr/>
        </p:nvSpPr>
        <p:spPr>
          <a:xfrm>
            <a:off x="-1251491" y="2718926"/>
            <a:ext cx="60987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ОБЩАЯ ИНФОРМАЦИЯ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 descr="Изображение выглядит как графический дизайн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C31803B-BAE1-BB1C-416C-EFE3165821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9" t="3248" r="54835" b="66154"/>
          <a:stretch/>
        </p:blipFill>
        <p:spPr>
          <a:xfrm>
            <a:off x="9296132" y="17548"/>
            <a:ext cx="807360" cy="866274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рифт, снимок экрана, Графика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F1D3CBAC-D072-93C1-9201-3019ED56AE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65" y="218532"/>
            <a:ext cx="1770360" cy="5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2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шаблон, снимок экрана, дизайн">
            <a:extLst>
              <a:ext uri="{FF2B5EF4-FFF2-40B4-BE49-F238E27FC236}">
                <a16:creationId xmlns:a16="http://schemas.microsoft.com/office/drawing/2014/main" id="{5489C61D-E179-E805-C3FA-70331CBEE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71631" y="104922"/>
            <a:ext cx="12048738" cy="691134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1452" r="15028" b="85032"/>
          <a:stretch/>
        </p:blipFill>
        <p:spPr>
          <a:xfrm flipH="1">
            <a:off x="-5717" y="0"/>
            <a:ext cx="12197717" cy="926422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BAF4DA3-C6DA-F4D4-B13E-0765B4B6C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53972" r="11843" b="36994"/>
          <a:stretch/>
        </p:blipFill>
        <p:spPr>
          <a:xfrm>
            <a:off x="195608" y="1014378"/>
            <a:ext cx="5900392" cy="619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21E69-19FB-85F1-5965-54D01BD1FC92}"/>
              </a:ext>
            </a:extLst>
          </p:cNvPr>
          <p:cNvSpPr txBox="1"/>
          <p:nvPr/>
        </p:nvSpPr>
        <p:spPr>
          <a:xfrm>
            <a:off x="-578889" y="2459587"/>
            <a:ext cx="60987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INFORMATION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50E0A-9AEA-DD12-2E1E-56BADFD67852}"/>
              </a:ext>
            </a:extLst>
          </p:cNvPr>
          <p:cNvSpPr txBox="1"/>
          <p:nvPr/>
        </p:nvSpPr>
        <p:spPr>
          <a:xfrm>
            <a:off x="355829" y="1156035"/>
            <a:ext cx="7457848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КОНФЕРЕНЦИИ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A06D0D-00FD-93D6-03D8-F5B0391EFD66}"/>
              </a:ext>
            </a:extLst>
          </p:cNvPr>
          <p:cNvSpPr txBox="1"/>
          <p:nvPr/>
        </p:nvSpPr>
        <p:spPr>
          <a:xfrm>
            <a:off x="149497" y="1435250"/>
            <a:ext cx="62309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СЕКЦИЯ 1.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«Инновационное предпринимательство и менеджмент»</a:t>
            </a:r>
          </a:p>
          <a:p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СЕКЦИЯ 2.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«Инновационные технологии и технологический суверенитет»</a:t>
            </a:r>
          </a:p>
          <a:p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СЕКЦИЯ 3.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«Экономика инноваций»</a:t>
            </a:r>
          </a:p>
          <a:p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СЕКЦИЯ 4.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«Инновации в образовании и социальной сфере»</a:t>
            </a:r>
          </a:p>
        </p:txBody>
      </p:sp>
      <p:pic>
        <p:nvPicPr>
          <p:cNvPr id="15" name="Рисунок 14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F7B2265F-EDB1-4D5F-D481-69EA5A9AD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53972" r="11843" b="36994"/>
          <a:stretch/>
        </p:blipFill>
        <p:spPr>
          <a:xfrm flipH="1">
            <a:off x="228502" y="3764261"/>
            <a:ext cx="5919788" cy="6191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04AF4C-97A2-BAD1-3FB3-8DDD816E3CBE}"/>
              </a:ext>
            </a:extLst>
          </p:cNvPr>
          <p:cNvSpPr txBox="1"/>
          <p:nvPr/>
        </p:nvSpPr>
        <p:spPr>
          <a:xfrm>
            <a:off x="384857" y="3907138"/>
            <a:ext cx="638275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ОРГКОМИТЕТ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D0995-765B-F4DF-1AB1-514A50A88088}"/>
              </a:ext>
            </a:extLst>
          </p:cNvPr>
          <p:cNvSpPr txBox="1"/>
          <p:nvPr/>
        </p:nvSpPr>
        <p:spPr>
          <a:xfrm>
            <a:off x="180398" y="4478289"/>
            <a:ext cx="6037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ПРЕДСЕДАТЕЛЬ: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Печковская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Виктория Викторовна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и.о. декана факультета Высшая школа управления и инноваций МГУ имени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М.В.Ломоносова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к.э.н., доцент.</a:t>
            </a:r>
          </a:p>
          <a:p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ЧЛЕНЫ ОРГКОМИТЕТА: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Косоруков Олег Анатольевич,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профессор факультета Высшая школа управления и инноваций МГУ имени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М.В.Ломоносова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д.т.н., профессор.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1B379-4DA0-0A5F-B065-1F8FD24E6156}"/>
              </a:ext>
            </a:extLst>
          </p:cNvPr>
          <p:cNvSpPr txBox="1"/>
          <p:nvPr/>
        </p:nvSpPr>
        <p:spPr>
          <a:xfrm>
            <a:off x="6289029" y="984503"/>
            <a:ext cx="5707363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Рикардо Петерс (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Ricardo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Peters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профессор, Директор Центра развития предпринимательства и исследований Университета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 PLAATJE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ЮАР.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Висванатан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Найка (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Visvanathan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Naiker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профессор, заместитель декана Факультета бизнеса и прикладных наук Технического университета Западного Кейпа, г. Кейптаун, ЮАР.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Ламбекова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Айгерим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Нурлановна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к.э.н., декан экономического факультета Карагандинского государственного университета имени академика       Е.А.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Букетова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E47A1-3877-E05E-7C4F-DE41FC628FA2}"/>
              </a:ext>
            </a:extLst>
          </p:cNvPr>
          <p:cNvSpPr txBox="1"/>
          <p:nvPr/>
        </p:nvSpPr>
        <p:spPr>
          <a:xfrm>
            <a:off x="169872" y="311511"/>
            <a:ext cx="8058918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5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 МЕЖДУНАРОДНАЯ НАУЧНО-ПРАКТИЧЕСКАЯ КОНФЕРЕНЦИЯ</a:t>
            </a:r>
            <a:endParaRPr lang="ru-RU" sz="15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F382C25-7992-CAA5-DB3F-CCFF144CDB9C}"/>
              </a:ext>
            </a:extLst>
          </p:cNvPr>
          <p:cNvGrpSpPr/>
          <p:nvPr/>
        </p:nvGrpSpPr>
        <p:grpSpPr>
          <a:xfrm>
            <a:off x="6337724" y="4801290"/>
            <a:ext cx="5583557" cy="2093308"/>
            <a:chOff x="9217392" y="6022054"/>
            <a:chExt cx="2655194" cy="872543"/>
          </a:xfrm>
        </p:grpSpPr>
        <p:pic>
          <p:nvPicPr>
            <p:cNvPr id="3" name="Рисунок 2" descr="Изображение выглядит как Шрифт, снимок экрана, Графика, Цвет Majorelle blue&#10;&#10;Автоматически созданное описание">
              <a:extLst>
                <a:ext uri="{FF2B5EF4-FFF2-40B4-BE49-F238E27FC236}">
                  <a16:creationId xmlns:a16="http://schemas.microsoft.com/office/drawing/2014/main" id="{2B6A7074-A25D-082E-193F-292C672B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414" y="6225372"/>
              <a:ext cx="1783172" cy="5703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графический дизайн, снимок экрана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3016BA-8FD8-4526-1E07-9EDC3387B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 t="3248" r="54835" b="66154"/>
            <a:stretch/>
          </p:blipFill>
          <p:spPr>
            <a:xfrm>
              <a:off x="9217392" y="6022054"/>
              <a:ext cx="813203" cy="872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44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38496" r="15415" b="47988"/>
          <a:stretch/>
        </p:blipFill>
        <p:spPr>
          <a:xfrm>
            <a:off x="-5717" y="-77821"/>
            <a:ext cx="12197717" cy="92642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аблон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19125B-91DF-0EDF-77B4-6313AAFD0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68772" y="105798"/>
            <a:ext cx="12048738" cy="6911341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BAF4DA3-C6DA-F4D4-B13E-0765B4B6C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5" t="24929" r="2118" b="66017"/>
          <a:stretch/>
        </p:blipFill>
        <p:spPr>
          <a:xfrm>
            <a:off x="227013" y="2877484"/>
            <a:ext cx="6186554" cy="62058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C9397E9-1AD8-4057-94DE-94D56B102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28632" r="14989" b="62314"/>
          <a:stretch/>
        </p:blipFill>
        <p:spPr>
          <a:xfrm flipH="1">
            <a:off x="246090" y="904497"/>
            <a:ext cx="6186554" cy="6205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CC0D73-62DD-5E15-D6E5-D4BC7D20EEA6}"/>
              </a:ext>
            </a:extLst>
          </p:cNvPr>
          <p:cNvSpPr txBox="1"/>
          <p:nvPr/>
        </p:nvSpPr>
        <p:spPr>
          <a:xfrm>
            <a:off x="196923" y="3455850"/>
            <a:ext cx="6216644" cy="3934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вариант статьи представляется в формате</a:t>
            </a:r>
            <a:r>
              <a:rPr lang="en-US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 Word (расширение </a:t>
            </a:r>
            <a:r>
              <a:rPr lang="ru-RU" sz="1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</a:t>
            </a:r>
            <a:r>
              <a:rPr lang="ru-RU" sz="1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docx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страницы: А4 (210×297 мм). 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Поля: 2 см – со всех сторон. 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Шрифт: размер (кегль) – 12; тип – Times New </a:t>
            </a:r>
            <a:r>
              <a:rPr lang="ru-RU" sz="1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Межстрочный интервал – 1,5. 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 на литературу указываются в квадратных скобках </a:t>
            </a:r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(перед точкой). 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списка литературы обязательно. 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5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Переносы и нумерацию страниц не ставить.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5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Принимаются статьи объемом от 3 до 8 страниц. </a:t>
            </a:r>
          </a:p>
          <a:p>
            <a:pPr lvl="0" algn="just">
              <a:spcAft>
                <a:spcPts val="800"/>
              </a:spcAft>
              <a:tabLst>
                <a:tab pos="270510" algn="l"/>
              </a:tabLst>
            </a:pPr>
            <a:endParaRPr lang="ru-RU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4F026-5898-F14B-47A4-7C3166244C8D}"/>
              </a:ext>
            </a:extLst>
          </p:cNvPr>
          <p:cNvSpPr txBox="1"/>
          <p:nvPr/>
        </p:nvSpPr>
        <p:spPr>
          <a:xfrm>
            <a:off x="220417" y="1526749"/>
            <a:ext cx="6153859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8034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июня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2025 г.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(включительно) пройти регистрацию с прикреплением статьи (для авторов) на портале Ломоносов</a:t>
            </a:r>
          </a:p>
          <a:p>
            <a:pPr>
              <a:lnSpc>
                <a:spcPct val="115000"/>
              </a:lnSpc>
              <a:tabLst>
                <a:tab pos="18034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https://lomonosov-msu.ru/rus/event/9647/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21F4B3-F57F-8AAE-93B6-DBAE7789C0F8}"/>
              </a:ext>
            </a:extLst>
          </p:cNvPr>
          <p:cNvSpPr txBox="1"/>
          <p:nvPr/>
        </p:nvSpPr>
        <p:spPr>
          <a:xfrm>
            <a:off x="6410526" y="864281"/>
            <a:ext cx="5648052" cy="6704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70510" algn="l"/>
              </a:tabLst>
            </a:pP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РАСПОЛОЖЕНИЕ И СТРУКТУРА ТЕКСТА ВНУТРИ СТАТЬИ:</a:t>
            </a:r>
            <a:endParaRPr lang="en-US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индекс УДК (кегль 12, выравнивание с левого края) можно найти на сайте: </a:t>
            </a:r>
            <a:r>
              <a:rPr lang="ru-RU" sz="13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http://teacode.com/online/udc;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название статьи на русском языке и английском языке (прописные буквы, шрифт – жирный, выравнивание по центру);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Фамилия и инициалы автора(</a:t>
            </a:r>
            <a:r>
              <a:rPr lang="ru-RU" sz="1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</a:t>
            </a: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на русском языке (строчные буквы, шрифт – жирный, выравнивание по правому краю); 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учёная степень, учёное звание, должность (выравнивание по правому краю);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 работы (выравнивание по правому краю);</a:t>
            </a:r>
            <a:endParaRPr lang="en-US" sz="13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аннотация на русском языке (не менее 30 слов, выравнивание по ширине);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ключевые слова на русском языке (кегль 12, не менее 5 слов, выравнивание по ширине);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название статьи, фамилия и инициалы автора(</a:t>
            </a:r>
            <a:r>
              <a:rPr lang="ru-RU" sz="1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</a:t>
            </a: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аннотация, ключевые слова на английском языке (оформление то же). Для перевода можно воспользоваться переводчиком: </a:t>
            </a:r>
            <a:r>
              <a:rPr lang="ru-RU" sz="13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https://translate.yandex.ru/ 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через строку – основной текст статьи (кегль 12, межстрочный интервал – 1,5, абзацный отступ – 1 см, выравнивание по ширине);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название и номера рисунков (Рис. 1. Название рисунка) указываются под рисунками, выравнивание по центру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названия и номера таблиц (Таблица 1. Название таблицы) указываются над таблицами, выравнивание по центру. </a:t>
            </a:r>
            <a:r>
              <a:rPr lang="en-US" sz="13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Шрифт в таблицах и рисунках – не менее 10 пт.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список литературы (выравнивание по ширине). </a:t>
            </a:r>
            <a:r>
              <a:rPr lang="ru-RU" sz="13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Оформляется в порядке использования источника в тексте. </a:t>
            </a:r>
          </a:p>
          <a:p>
            <a:pPr>
              <a:spcAft>
                <a:spcPts val="800"/>
              </a:spcAft>
              <a:tabLst>
                <a:tab pos="270510" algn="l"/>
              </a:tabLst>
            </a:pPr>
            <a:endParaRPr lang="ru-R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800"/>
              </a:spcAft>
              <a:tabLst>
                <a:tab pos="270510" algn="l"/>
              </a:tabLst>
            </a:pP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EDF1F-7B92-4E31-D5B9-9BAFD897F659}"/>
              </a:ext>
            </a:extLst>
          </p:cNvPr>
          <p:cNvSpPr txBox="1"/>
          <p:nvPr/>
        </p:nvSpPr>
        <p:spPr>
          <a:xfrm>
            <a:off x="370484" y="1017718"/>
            <a:ext cx="69358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СТАТЬ УЧАСТНИКОМ КОНФЕРЕНЦИИ?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57811-8498-3B7F-F367-61AF223051DB}"/>
              </a:ext>
            </a:extLst>
          </p:cNvPr>
          <p:cNvSpPr txBox="1"/>
          <p:nvPr/>
        </p:nvSpPr>
        <p:spPr>
          <a:xfrm>
            <a:off x="370484" y="2991146"/>
            <a:ext cx="69358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МАТЕРИАЛАМ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8C7CA-5F0B-D578-73A8-80C6F67B63C7}"/>
              </a:ext>
            </a:extLst>
          </p:cNvPr>
          <p:cNvSpPr txBox="1"/>
          <p:nvPr/>
        </p:nvSpPr>
        <p:spPr>
          <a:xfrm>
            <a:off x="149338" y="291273"/>
            <a:ext cx="8058918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5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 МЕЖДУНАРОДНАЯ НАУЧНО-ПРАКТИЧЕСКАЯ КОНФЕРЕНЦИЯ</a:t>
            </a:r>
            <a:endParaRPr lang="ru-RU" sz="15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7" name="Рисунок 16" descr="Изображение выглядит как графический дизайн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0A04AB7-E92A-1E10-2212-0D388A362C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9" t="3248" r="54835" b="66154"/>
          <a:stretch/>
        </p:blipFill>
        <p:spPr>
          <a:xfrm>
            <a:off x="9296132" y="-45082"/>
            <a:ext cx="807360" cy="86627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Шрифт, снимок экрана, Графика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B78BEC30-D22E-F9E3-6187-E3FFCE042D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65" y="105798"/>
            <a:ext cx="1770360" cy="5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5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9A38B77-AD82-6CC6-898D-6D5D53876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21959" r="23367" b="68987"/>
          <a:stretch/>
        </p:blipFill>
        <p:spPr>
          <a:xfrm>
            <a:off x="6612950" y="6501105"/>
            <a:ext cx="5436175" cy="36933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38496" r="15415" b="47988"/>
          <a:stretch/>
        </p:blipFill>
        <p:spPr>
          <a:xfrm>
            <a:off x="-5717" y="-77821"/>
            <a:ext cx="12197717" cy="92642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аблон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19125B-91DF-0EDF-77B4-6313AAFD0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68772" y="62285"/>
            <a:ext cx="12048738" cy="6911341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BAF4DA3-C6DA-F4D4-B13E-0765B4B6C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5" t="24929" r="2118" b="66017"/>
          <a:stretch/>
        </p:blipFill>
        <p:spPr>
          <a:xfrm flipH="1">
            <a:off x="6635241" y="977390"/>
            <a:ext cx="5388484" cy="620589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521563B-206A-28C9-31AA-6CAB9C21B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28632" r="14989" b="62314"/>
          <a:stretch/>
        </p:blipFill>
        <p:spPr>
          <a:xfrm flipH="1">
            <a:off x="196784" y="977391"/>
            <a:ext cx="6186554" cy="620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5A6C2-4DED-BEC7-E0BB-2472B976F007}"/>
              </a:ext>
            </a:extLst>
          </p:cNvPr>
          <p:cNvSpPr txBox="1"/>
          <p:nvPr/>
        </p:nvSpPr>
        <p:spPr>
          <a:xfrm>
            <a:off x="394081" y="808603"/>
            <a:ext cx="4197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ОБРАЗЕЦ ОФОРМЛЕНИЯ СТАТЬИ: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1F4C77-1AF4-564C-C1E6-923BECCBB7D8}"/>
              </a:ext>
            </a:extLst>
          </p:cNvPr>
          <p:cNvSpPr txBox="1"/>
          <p:nvPr/>
        </p:nvSpPr>
        <p:spPr>
          <a:xfrm>
            <a:off x="145984" y="295609"/>
            <a:ext cx="8058918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5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 МЕЖДУНАРОДНАЯ НАУЧНО-ПРАКТИЧЕСКАЯ КОНФЕРЕНЦИЯ</a:t>
            </a:r>
            <a:endParaRPr lang="ru-RU" sz="15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45E89AD9-F64C-3525-F1C5-BF0BE8C23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62228"/>
              </p:ext>
            </p:extLst>
          </p:nvPr>
        </p:nvGraphicFramePr>
        <p:xfrm>
          <a:off x="201040" y="1663270"/>
          <a:ext cx="6182298" cy="38852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82298">
                  <a:extLst>
                    <a:ext uri="{9D8B030D-6E8A-4147-A177-3AD203B41FA5}">
                      <a16:colId xmlns:a16="http://schemas.microsoft.com/office/drawing/2014/main" val="883376084"/>
                    </a:ext>
                  </a:extLst>
                </a:gridCol>
              </a:tblGrid>
              <a:tr h="3885270"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СТАТЬИ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 И.П.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учёная степень, учёное звание, должность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работы (полностью, например, ФГБОУ ВО «Академия»)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(интервал)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Аннотация: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Ключевые слова: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(интервал)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ctr"/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 OF THE ARTICLE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r"/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Petrov I.P.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just"/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Abstract: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just"/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words: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ctr"/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интервал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just"/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Текст. Текст. Текст. Текст. Текст. Текст. Текст. Текст. Текст [1,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35].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(интервал)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Список литературы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(интервал)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Арсеньева, Т. П. Основные вещества для обогащения продуктов питания / Т.П. Арсеньева, И.В. Баранова // Пищевая промышленность.- 2007. №1. С.6 – 8.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Ауэрман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Л.Я. Технология хлебопекарного производства/Л.Я.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Ауэрман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под общей ред. Л.И.: учебник. Изд. 9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перераб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 доп. – СПб: Профессия, 2003. – 316 с.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45745" algn="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© И.П.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71" marR="1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31311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4112E9-0D36-259F-BFB1-E2D5A94EBC73}"/>
              </a:ext>
            </a:extLst>
          </p:cNvPr>
          <p:cNvSpPr txBox="1"/>
          <p:nvPr/>
        </p:nvSpPr>
        <p:spPr>
          <a:xfrm>
            <a:off x="179322" y="5531901"/>
            <a:ext cx="632307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статьи проходят рецензирование (экспертную оценку). За достоверность указанных в статье сведений, юридическую и иную ответственность несут авторы.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публикуется в авторской редакции, поэтому она должна быть тщательно подготовлена.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04E82D-FBD1-617D-7618-31A2557E1459}"/>
              </a:ext>
            </a:extLst>
          </p:cNvPr>
          <p:cNvSpPr txBox="1"/>
          <p:nvPr/>
        </p:nvSpPr>
        <p:spPr>
          <a:xfrm>
            <a:off x="6746108" y="11110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ДАТЫ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28865C-D57C-1E09-0B4A-4838FBB90238}"/>
              </a:ext>
            </a:extLst>
          </p:cNvPr>
          <p:cNvSpPr txBox="1"/>
          <p:nvPr/>
        </p:nvSpPr>
        <p:spPr>
          <a:xfrm>
            <a:off x="6559041" y="1574988"/>
            <a:ext cx="54773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июня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2025 г.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регистрация на портале Ломоносов и представление доклада (для авторов).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tabLst>
                <a:tab pos="18034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июня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2025 г.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размещение программы конференции на сайте факультета </a:t>
            </a:r>
            <a:r>
              <a:rPr lang="ru-RU" sz="18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http://hsmi.msu.ru/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tabLst>
                <a:tab pos="180340" algn="l"/>
              </a:tabLs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24-25 июня 2025 г.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проведение конференции.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tabLst>
                <a:tab pos="18034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31 декабря 2025 г.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издание сборника докладов участников конференции.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612315-45B0-C485-BDA2-88B8E92C53EF}"/>
              </a:ext>
            </a:extLst>
          </p:cNvPr>
          <p:cNvSpPr txBox="1"/>
          <p:nvPr/>
        </p:nvSpPr>
        <p:spPr>
          <a:xfrm>
            <a:off x="6527800" y="3345141"/>
            <a:ext cx="552132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Косоруков Олег Анатольевич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(рецензирование и отбор статей участников, публикация сборника)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+7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594-63-90 kosorukovoa@mail.ru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ВАС ЗА УЧАСТИЕ!</a:t>
            </a:r>
          </a:p>
        </p:txBody>
      </p:sp>
      <p:pic>
        <p:nvPicPr>
          <p:cNvPr id="27" name="Рисунок 26" descr="Изображение выглядит как графический дизайн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29F5060-3F05-350A-B98D-EC1DBA4C43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9" t="3248" r="54835" b="66154"/>
          <a:stretch/>
        </p:blipFill>
        <p:spPr>
          <a:xfrm>
            <a:off x="9296132" y="-32556"/>
            <a:ext cx="807360" cy="86627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Шрифт, снимок экрана, Графика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07749B06-D7DF-CECB-70CD-874843379B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768" y="148017"/>
            <a:ext cx="1770360" cy="5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шаблон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19125B-91DF-0EDF-77B4-6313AAFD0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81703"/>
            <a:ext cx="10447734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858B14-B62E-8B11-18F2-765A912C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9"/>
          <a:stretch>
            <a:fillRect/>
          </a:stretch>
        </p:blipFill>
        <p:spPr bwMode="auto">
          <a:xfrm>
            <a:off x="85257" y="136098"/>
            <a:ext cx="2459421" cy="13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AD61F6B7-C9C5-A702-C663-EF65621E45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t="89660"/>
          <a:stretch/>
        </p:blipFill>
        <p:spPr>
          <a:xfrm>
            <a:off x="-84830" y="1826992"/>
            <a:ext cx="6936732" cy="708766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снимок экрана, Графика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754A5375-BCCB-F59D-3622-B4D416DCB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15" y="5961416"/>
            <a:ext cx="2459420" cy="786639"/>
          </a:xfrm>
          <a:prstGeom prst="rect">
            <a:avLst/>
          </a:prstGeom>
        </p:spPr>
      </p:pic>
      <p:pic>
        <p:nvPicPr>
          <p:cNvPr id="11" name="Рисунок 10" descr="Диаграмма">
            <a:extLst>
              <a:ext uri="{FF2B5EF4-FFF2-40B4-BE49-F238E27FC236}">
                <a16:creationId xmlns:a16="http://schemas.microsoft.com/office/drawing/2014/main" id="{988D4B11-9025-FBBC-7857-A6A98FD194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76" y="3540520"/>
            <a:ext cx="5363124" cy="335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Детальный снимок современного архитектурного фасада">
            <a:extLst>
              <a:ext uri="{FF2B5EF4-FFF2-40B4-BE49-F238E27FC236}">
                <a16:creationId xmlns:a16="http://schemas.microsoft.com/office/drawing/2014/main" id="{5FA522A0-0EBC-01A6-D548-66672C81AA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65" y="-34023"/>
            <a:ext cx="5363123" cy="357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Деловой человек за компьютером">
            <a:extLst>
              <a:ext uri="{FF2B5EF4-FFF2-40B4-BE49-F238E27FC236}">
                <a16:creationId xmlns:a16="http://schemas.microsoft.com/office/drawing/2014/main" id="{9F65B3A5-5293-27B4-3921-1FBE607D5FC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78" y="1826992"/>
            <a:ext cx="5363122" cy="301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53584" r="51750" b="15930"/>
          <a:stretch/>
        </p:blipFill>
        <p:spPr>
          <a:xfrm>
            <a:off x="0" y="2754063"/>
            <a:ext cx="6828869" cy="2089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7C309-AA47-DE0B-7285-E1B53088EE37}"/>
              </a:ext>
            </a:extLst>
          </p:cNvPr>
          <p:cNvSpPr txBox="1"/>
          <p:nvPr/>
        </p:nvSpPr>
        <p:spPr>
          <a:xfrm>
            <a:off x="2513344" y="188337"/>
            <a:ext cx="4231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LOMONOSOV MOSCOW STATE UNIVERSITY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SCHOOL OF MANAGEMENT AND INNOVATIONS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FB277CE8-B38A-6EDA-A3BE-86B28CF16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7179" r="45109" b="82643"/>
          <a:stretch/>
        </p:blipFill>
        <p:spPr>
          <a:xfrm>
            <a:off x="4012" y="5072086"/>
            <a:ext cx="6828869" cy="697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9D9142-5C04-72D9-3941-04F38482C34B}"/>
              </a:ext>
            </a:extLst>
          </p:cNvPr>
          <p:cNvSpPr txBox="1"/>
          <p:nvPr/>
        </p:nvSpPr>
        <p:spPr>
          <a:xfrm>
            <a:off x="122044" y="2023309"/>
            <a:ext cx="6790683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INTERNATIONAL THEORETICAL AND PRACTICAL CONFERENCE</a:t>
            </a:r>
            <a:endParaRPr lang="ru-RU" sz="154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986E55-0B62-C75F-7320-3C591C16DCEC}"/>
              </a:ext>
            </a:extLst>
          </p:cNvPr>
          <p:cNvSpPr txBox="1"/>
          <p:nvPr/>
        </p:nvSpPr>
        <p:spPr>
          <a:xfrm>
            <a:off x="122044" y="5111079"/>
            <a:ext cx="6351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24-25 June 2025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VENUE: 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Moscow, Russian Federation</a:t>
            </a:r>
            <a:endParaRPr lang="ru-RU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B7FE0E-CBF3-F77E-AA9C-2D1B9AB381D2}"/>
              </a:ext>
            </a:extLst>
          </p:cNvPr>
          <p:cNvSpPr txBox="1"/>
          <p:nvPr/>
        </p:nvSpPr>
        <p:spPr>
          <a:xfrm>
            <a:off x="203547" y="3139334"/>
            <a:ext cx="6359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THEME: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INNOVATION ECONOMICS AND MANAGEMENT: </a:t>
            </a: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 AND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endParaRPr 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0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38496" r="15415" b="47988"/>
          <a:stretch/>
        </p:blipFill>
        <p:spPr>
          <a:xfrm>
            <a:off x="-5717" y="0"/>
            <a:ext cx="12197717" cy="92642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аблон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19125B-91DF-0EDF-77B4-6313AAFD0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71631" y="156770"/>
            <a:ext cx="12048738" cy="69113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0C254-E6BA-24A4-E09E-AE2841076F1C}"/>
              </a:ext>
            </a:extLst>
          </p:cNvPr>
          <p:cNvSpPr txBox="1"/>
          <p:nvPr/>
        </p:nvSpPr>
        <p:spPr>
          <a:xfrm>
            <a:off x="189328" y="1221392"/>
            <a:ext cx="118470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COLLEGUES,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part of the anniversary program dedicated to the 270th anniversary of Moscow State University named after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M.V.Lomonosov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are invited to participate in the X International theoretical and practical conference "Innovation Economics and management: methods and technologies"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92B88-E248-2ACF-177E-C31AB86474B7}"/>
              </a:ext>
            </a:extLst>
          </p:cNvPr>
          <p:cNvSpPr txBox="1"/>
          <p:nvPr/>
        </p:nvSpPr>
        <p:spPr>
          <a:xfrm>
            <a:off x="189327" y="3317800"/>
            <a:ext cx="11847097" cy="3451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Location: 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Higher School of Management and Innovations, Lomonosov Moscow State University, 1, blg.51,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Leninskie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Gory, Moscow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languages: 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Russian, English.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Participation: 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person.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result of the Conference a digest of articles will be published, posted to the Scientific Electronic Library 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Elibrary.ru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registered in the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scientometric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database of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RSCI (Russian science citation index)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UDC, LBC and international standard book number ISBN will be assigned to the digest.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people are invited to participate in the conference: Doctors of Sciences,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Candidats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Scinces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(PhD),postgraduate students, PhD candidates, researchers, specialists in different area of activities, lecturers, graduate and undergraduate students.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C56995-8359-FD76-2627-B2FBCF9ABB82}"/>
              </a:ext>
            </a:extLst>
          </p:cNvPr>
          <p:cNvSpPr txBox="1"/>
          <p:nvPr/>
        </p:nvSpPr>
        <p:spPr>
          <a:xfrm>
            <a:off x="122044" y="326480"/>
            <a:ext cx="6790683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INTERNATIONAL THEORETICAL AND PRACTICAL CONFERENCE</a:t>
            </a:r>
            <a:endParaRPr lang="ru-RU" sz="154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18CCEF-408A-C597-B1D4-647F32A8D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2" b="66759"/>
          <a:stretch/>
        </p:blipFill>
        <p:spPr bwMode="auto">
          <a:xfrm>
            <a:off x="9280991" y="-8759"/>
            <a:ext cx="817197" cy="8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Шрифт, снимок экрана, Графика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480EBE6C-3273-D058-045B-F618D8D4E1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78" y="208017"/>
            <a:ext cx="1770360" cy="566245"/>
          </a:xfrm>
          <a:prstGeom prst="rect">
            <a:avLst/>
          </a:prstGeom>
        </p:spPr>
      </p:pic>
      <p:pic>
        <p:nvPicPr>
          <p:cNvPr id="6" name="Рисунок 5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1E2505B-3A69-D2BD-EF7B-21898B952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53972" r="11843" b="36994"/>
          <a:stretch/>
        </p:blipFill>
        <p:spPr>
          <a:xfrm flipH="1">
            <a:off x="250563" y="2609742"/>
            <a:ext cx="5919788" cy="619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21E69-19FB-85F1-5965-54D01BD1FC92}"/>
              </a:ext>
            </a:extLst>
          </p:cNvPr>
          <p:cNvSpPr txBox="1"/>
          <p:nvPr/>
        </p:nvSpPr>
        <p:spPr>
          <a:xfrm>
            <a:off x="-1151284" y="2733927"/>
            <a:ext cx="60987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INFORMATION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1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шаблон, снимок экрана, дизайн">
            <a:extLst>
              <a:ext uri="{FF2B5EF4-FFF2-40B4-BE49-F238E27FC236}">
                <a16:creationId xmlns:a16="http://schemas.microsoft.com/office/drawing/2014/main" id="{5489C61D-E179-E805-C3FA-70331CBEE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71631" y="104922"/>
            <a:ext cx="12048738" cy="691134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1452" r="15028" b="85032"/>
          <a:stretch/>
        </p:blipFill>
        <p:spPr>
          <a:xfrm flipH="1">
            <a:off x="-5717" y="0"/>
            <a:ext cx="12197717" cy="92642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5338307-68F8-AA81-F55D-47AEBAB090D7}"/>
              </a:ext>
            </a:extLst>
          </p:cNvPr>
          <p:cNvGrpSpPr/>
          <p:nvPr/>
        </p:nvGrpSpPr>
        <p:grpSpPr>
          <a:xfrm>
            <a:off x="6154664" y="4523848"/>
            <a:ext cx="5831658" cy="2196366"/>
            <a:chOff x="9260965" y="6027822"/>
            <a:chExt cx="2587557" cy="8662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7858B14-B62E-8B11-18F2-765A912C3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52" b="66759"/>
            <a:stretch/>
          </p:blipFill>
          <p:spPr bwMode="auto">
            <a:xfrm>
              <a:off x="9260965" y="6027822"/>
              <a:ext cx="817197" cy="86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 descr="Изображение выглядит как Шрифт, снимок экрана, Графика, Цвет Majorelle blue&#10;&#10;Автоматически созданное описание">
              <a:extLst>
                <a:ext uri="{FF2B5EF4-FFF2-40B4-BE49-F238E27FC236}">
                  <a16:creationId xmlns:a16="http://schemas.microsoft.com/office/drawing/2014/main" id="{754A5375-BCCB-F59D-3622-B4D416DCB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162" y="6230435"/>
              <a:ext cx="1770360" cy="56624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69D9142-5C04-72D9-3941-04F38482C34B}"/>
              </a:ext>
            </a:extLst>
          </p:cNvPr>
          <p:cNvSpPr txBox="1"/>
          <p:nvPr/>
        </p:nvSpPr>
        <p:spPr>
          <a:xfrm>
            <a:off x="122044" y="326480"/>
            <a:ext cx="6790683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INTERNATIONAL THEORETICAL AND PRACTICAL CONFERENCE</a:t>
            </a:r>
            <a:endParaRPr lang="ru-RU" sz="154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BAF4DA3-C6DA-F4D4-B13E-0765B4B6C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53972" r="11843" b="36994"/>
          <a:stretch/>
        </p:blipFill>
        <p:spPr>
          <a:xfrm>
            <a:off x="195608" y="1014378"/>
            <a:ext cx="5900392" cy="619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21E69-19FB-85F1-5965-54D01BD1FC92}"/>
              </a:ext>
            </a:extLst>
          </p:cNvPr>
          <p:cNvSpPr txBox="1"/>
          <p:nvPr/>
        </p:nvSpPr>
        <p:spPr>
          <a:xfrm>
            <a:off x="-578889" y="2459587"/>
            <a:ext cx="60987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INFORMATION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50E0A-9AEA-DD12-2E1E-56BADFD67852}"/>
              </a:ext>
            </a:extLst>
          </p:cNvPr>
          <p:cNvSpPr txBox="1"/>
          <p:nvPr/>
        </p:nvSpPr>
        <p:spPr>
          <a:xfrm>
            <a:off x="146108" y="1154466"/>
            <a:ext cx="7457848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MAIN DIRECTIONS OF THE CONFERENCE</a:t>
            </a: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A06D0D-00FD-93D6-03D8-F5B0391EFD66}"/>
              </a:ext>
            </a:extLst>
          </p:cNvPr>
          <p:cNvSpPr txBox="1"/>
          <p:nvPr/>
        </p:nvSpPr>
        <p:spPr>
          <a:xfrm>
            <a:off x="-5717" y="1559280"/>
            <a:ext cx="7457848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spcAft>
                <a:spcPts val="800"/>
              </a:spcAft>
              <a:tabLst>
                <a:tab pos="180340" algn="l"/>
              </a:tabLst>
            </a:pP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1</a:t>
            </a:r>
            <a:r>
              <a:rPr lang="en-US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"Innovative entrepreneurship and management"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Aft>
                <a:spcPts val="800"/>
              </a:spcAft>
              <a:tabLst>
                <a:tab pos="180340" algn="l"/>
              </a:tabLst>
            </a:pP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2.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"Innovative technologies and technological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Aft>
                <a:spcPts val="800"/>
              </a:spcAft>
              <a:tabLst>
                <a:tab pos="180340" algn="l"/>
              </a:tabLst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sovereignty"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Aft>
                <a:spcPts val="800"/>
              </a:spcAft>
              <a:tabLst>
                <a:tab pos="180340" algn="l"/>
              </a:tabLst>
            </a:pP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3</a:t>
            </a:r>
            <a:r>
              <a:rPr lang="en-US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"Innovations </a:t>
            </a:r>
            <a:r>
              <a:rPr lang="ru-RU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есо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nomy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Aft>
                <a:spcPts val="800"/>
              </a:spcAft>
              <a:tabLst>
                <a:tab pos="180340" algn="l"/>
              </a:tabLst>
            </a:pP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"Innovative technologies in education and </a:t>
            </a:r>
          </a:p>
          <a:p>
            <a:pPr indent="180340">
              <a:spcAft>
                <a:spcPts val="800"/>
              </a:spcAft>
              <a:tabLst>
                <a:tab pos="180340" algn="l"/>
              </a:tabLst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spheres"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F7B2265F-EDB1-4D5F-D481-69EA5A9AD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53972" r="11843" b="36994"/>
          <a:stretch/>
        </p:blipFill>
        <p:spPr>
          <a:xfrm flipH="1">
            <a:off x="228502" y="3764261"/>
            <a:ext cx="5919788" cy="6191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04AF4C-97A2-BAD1-3FB3-8DDD816E3CBE}"/>
              </a:ext>
            </a:extLst>
          </p:cNvPr>
          <p:cNvSpPr txBox="1"/>
          <p:nvPr/>
        </p:nvSpPr>
        <p:spPr>
          <a:xfrm>
            <a:off x="326009" y="3889991"/>
            <a:ext cx="638275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ORGANIZING COMMITTЕE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D0995-765B-F4DF-1AB1-514A50A88088}"/>
              </a:ext>
            </a:extLst>
          </p:cNvPr>
          <p:cNvSpPr txBox="1"/>
          <p:nvPr/>
        </p:nvSpPr>
        <p:spPr>
          <a:xfrm>
            <a:off x="180398" y="4289607"/>
            <a:ext cx="5915602" cy="2653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CHAIPERSON: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V.V.Pechkovskaya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Acting Dean,  Graduate School of Management and Innovations, Lomonosov Moscow State University, PhD(Economics), Associate Professor.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ORGANIZING COMMITTEE MEMBERS:</a:t>
            </a:r>
            <a:endParaRPr lang="ru-RU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Deputy Chairperson: Oleg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Kosorukov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Professor, Graduate School of Management and Innovations, Lomonosov Moscow State University.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1B379-4DA0-0A5F-B065-1F8FD24E6156}"/>
              </a:ext>
            </a:extLst>
          </p:cNvPr>
          <p:cNvSpPr txBox="1"/>
          <p:nvPr/>
        </p:nvSpPr>
        <p:spPr>
          <a:xfrm>
            <a:off x="6289029" y="962684"/>
            <a:ext cx="5707363" cy="2950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Ricardo Peters,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 Associate Dean, Graduate School of Economics and Management Sciences, University of Kimberley, South Africa.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Visvanathan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Naiker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 Associate Dean of the Faculty of Business and Applied Sciences, Western Cape Technical University, Cape Town, South Africa.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Lambekova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Aigerim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Nurlanovna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Ph.D., Dean of the Faculty of Economics, Karaganda State University named after Academician E.A.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Buketova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7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9FCBAE6-20BD-F5CC-499A-033ED2BF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38496" r="15415" b="47988"/>
          <a:stretch/>
        </p:blipFill>
        <p:spPr>
          <a:xfrm>
            <a:off x="-5717" y="-77821"/>
            <a:ext cx="12197717" cy="92642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аблон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19125B-91DF-0EDF-77B4-6313AAFD0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71631" y="111880"/>
            <a:ext cx="12048738" cy="6911341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BAF4DA3-C6DA-F4D4-B13E-0765B4B6C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5" t="24929" r="2118" b="66017"/>
          <a:stretch/>
        </p:blipFill>
        <p:spPr>
          <a:xfrm>
            <a:off x="196784" y="3760265"/>
            <a:ext cx="6186554" cy="620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C56995-8359-FD76-2627-B2FBCF9ABB82}"/>
              </a:ext>
            </a:extLst>
          </p:cNvPr>
          <p:cNvSpPr txBox="1"/>
          <p:nvPr/>
        </p:nvSpPr>
        <p:spPr>
          <a:xfrm>
            <a:off x="122044" y="301428"/>
            <a:ext cx="6790683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INTERNATIONAL THEORETICAL AND PRACTICAL CONFERENCE</a:t>
            </a:r>
            <a:endParaRPr lang="ru-RU" sz="154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Изображение выглядит как апельсин, Янтарь, перс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C9397E9-1AD8-4057-94DE-94D56B102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28632" r="14989" b="62314"/>
          <a:stretch/>
        </p:blipFill>
        <p:spPr>
          <a:xfrm flipH="1">
            <a:off x="187722" y="1030959"/>
            <a:ext cx="6186554" cy="6205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CC0D73-62DD-5E15-D6E5-D4BC7D20EEA6}"/>
              </a:ext>
            </a:extLst>
          </p:cNvPr>
          <p:cNvSpPr txBox="1"/>
          <p:nvPr/>
        </p:nvSpPr>
        <p:spPr>
          <a:xfrm>
            <a:off x="196784" y="4304528"/>
            <a:ext cx="6186554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check for the UDC Index(size 12, left alignment) on 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website </a:t>
            </a:r>
            <a:r>
              <a:rPr lang="en-US" sz="18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http://teacode.com/online/udc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 degree, academic rank, post (right alignment);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place (right alignment)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 title, author’s surname and initials, article’s abstract and keywords are written in English(in order to translate you may use 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translator </a:t>
            </a:r>
            <a:r>
              <a:rPr lang="en-US" sz="18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https://translate.yandex.ru/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 alignment.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4F026-5898-F14B-47A4-7C3166244C8D}"/>
              </a:ext>
            </a:extLst>
          </p:cNvPr>
          <p:cNvSpPr txBox="1"/>
          <p:nvPr/>
        </p:nvSpPr>
        <p:spPr>
          <a:xfrm>
            <a:off x="220417" y="1555932"/>
            <a:ext cx="6153859" cy="225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version of the article has to be presented in MS Word format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(doc/docx). 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 format: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A4 (210×297 mm).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Margins: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cm on all sides. 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size – 12; type – 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Times New Roman. Line spacing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1,5. Literature references are sited in square brackets (before the dot). The reference list must be provided. Do not use hyphenation and page numbering.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Articles of 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to 8 pages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excepted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21F4B3-F57F-8AAE-93B6-DBAE7789C0F8}"/>
              </a:ext>
            </a:extLst>
          </p:cNvPr>
          <p:cNvSpPr txBox="1"/>
          <p:nvPr/>
        </p:nvSpPr>
        <p:spPr>
          <a:xfrm>
            <a:off x="6383477" y="997130"/>
            <a:ext cx="560756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text starts after skipping one line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sixe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12, line spacing – 1,5, paragraph indention – 1 cm, justified alignment);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Picture’s title and numbers (Pic. 1. Picture’s title) are written below the pictures, central alignment 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Table’s titles and numbers (Table 1. Table’s title) are written below the tables, central alignment. Font size in the tables and picture titles not less then 10. 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Bibliography (justified alignment). 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Provided in the order of source using in the text.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4101FFD-2EE7-8309-4B4A-BCA706362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179" y="4099744"/>
            <a:ext cx="3659624" cy="27714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898A9D-53A2-A47A-6CAC-9015255BE936}"/>
              </a:ext>
            </a:extLst>
          </p:cNvPr>
          <p:cNvSpPr txBox="1"/>
          <p:nvPr/>
        </p:nvSpPr>
        <p:spPr>
          <a:xfrm>
            <a:off x="7828334" y="3868430"/>
            <a:ext cx="6104106" cy="280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Sample: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EDF1F-7B92-4E31-D5B9-9BAFD897F659}"/>
              </a:ext>
            </a:extLst>
          </p:cNvPr>
          <p:cNvSpPr txBox="1"/>
          <p:nvPr/>
        </p:nvSpPr>
        <p:spPr>
          <a:xfrm>
            <a:off x="374817" y="1154256"/>
            <a:ext cx="69358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REQUREMENTS TO MATERIAL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57811-8498-3B7F-F367-61AF223051DB}"/>
              </a:ext>
            </a:extLst>
          </p:cNvPr>
          <p:cNvSpPr txBox="1"/>
          <p:nvPr/>
        </p:nvSpPr>
        <p:spPr>
          <a:xfrm>
            <a:off x="388895" y="3864065"/>
            <a:ext cx="69358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LOCATION AND STRUCTURE OF THE ARTICLE: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552A293-6609-2681-1279-77C10205F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2" b="66759"/>
          <a:stretch/>
        </p:blipFill>
        <p:spPr bwMode="auto">
          <a:xfrm>
            <a:off x="9280991" y="-21285"/>
            <a:ext cx="817197" cy="8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Изображение выглядит как Шрифт, снимок экрана, Графика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6CEFC96C-9C37-B6A3-4362-3CF53E1948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78" y="195491"/>
            <a:ext cx="1770360" cy="5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91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2098</Words>
  <Application>Microsoft Office PowerPoint</Application>
  <PresentationFormat>Широкоэкранный</PresentationFormat>
  <Paragraphs>176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Бородина Виктория Федоровна</dc:creator>
  <cp:lastModifiedBy>Олег</cp:lastModifiedBy>
  <cp:revision>34</cp:revision>
  <dcterms:created xsi:type="dcterms:W3CDTF">2024-04-30T19:28:54Z</dcterms:created>
  <dcterms:modified xsi:type="dcterms:W3CDTF">2025-03-26T15:15:27Z</dcterms:modified>
</cp:coreProperties>
</file>