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96" r:id="rId3"/>
    <p:sldId id="414" r:id="rId4"/>
    <p:sldId id="399" r:id="rId5"/>
    <p:sldId id="397" r:id="rId6"/>
    <p:sldId id="409" r:id="rId7"/>
    <p:sldId id="410" r:id="rId8"/>
    <p:sldId id="411" r:id="rId9"/>
    <p:sldId id="407" r:id="rId10"/>
    <p:sldId id="401" r:id="rId11"/>
    <p:sldId id="402" r:id="rId12"/>
    <p:sldId id="403" r:id="rId13"/>
    <p:sldId id="404" r:id="rId14"/>
    <p:sldId id="412" r:id="rId15"/>
    <p:sldId id="413" r:id="rId16"/>
    <p:sldId id="408" r:id="rId17"/>
  </p:sldIdLst>
  <p:sldSz cx="9906000" cy="6858000" type="A4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2">
          <p15:clr>
            <a:srgbClr val="A4A3A4"/>
          </p15:clr>
        </p15:guide>
        <p15:guide id="2" pos="55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8420"/>
    <a:srgbClr val="921A1D"/>
    <a:srgbClr val="E78E24"/>
    <a:srgbClr val="F4A4A1"/>
    <a:srgbClr val="903838"/>
    <a:srgbClr val="F99B1C"/>
    <a:srgbClr val="E62B25"/>
    <a:srgbClr val="F26724"/>
    <a:srgbClr val="FFFF00"/>
    <a:srgbClr val="951A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1272" y="102"/>
      </p:cViewPr>
      <p:guideLst>
        <p:guide orient="horz" pos="812"/>
        <p:guide pos="558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D7-4EF8-85CE-DCF631097A4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rgbClr val="F18420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D7-4EF8-85CE-DCF631097A45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rgbClr val="F4A4A1"/>
            </a:solidFill>
            <a:ln>
              <a:noFill/>
            </a:ln>
            <a:effectLst/>
          </c:spPr>
          <c:invertIfNegative val="0"/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FD7-4EF8-85CE-DCF631097A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8453352"/>
        <c:axId val="478451384"/>
      </c:barChart>
      <c:catAx>
        <c:axId val="478453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8451384"/>
        <c:crosses val="autoZero"/>
        <c:auto val="1"/>
        <c:lblAlgn val="ctr"/>
        <c:lblOffset val="100"/>
        <c:noMultiLvlLbl val="0"/>
      </c:catAx>
      <c:valAx>
        <c:axId val="478451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478453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2C-460D-BCAB-7A6BFC8337AC}"/>
              </c:ext>
            </c:extLst>
          </c:dPt>
          <c:dPt>
            <c:idx val="1"/>
            <c:bubble3D val="0"/>
            <c:spPr>
              <a:solidFill>
                <a:srgbClr val="F4A4A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B2C-460D-BCAB-7A6BFC8337AC}"/>
              </c:ext>
            </c:extLst>
          </c:dPt>
          <c:dPt>
            <c:idx val="2"/>
            <c:bubble3D val="0"/>
            <c:spPr>
              <a:solidFill>
                <a:srgbClr val="921A1D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2C-460D-BCAB-7A6BFC8337AC}"/>
              </c:ext>
            </c:extLst>
          </c:dPt>
          <c:dPt>
            <c:idx val="3"/>
            <c:bubble3D val="0"/>
            <c:spPr>
              <a:solidFill>
                <a:srgbClr val="F1842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B2C-460D-BCAB-7A6BFC8337AC}"/>
              </c:ext>
            </c:extLst>
          </c:dPt>
          <c:cat>
            <c:strRef>
              <c:f>Лист1!$A$2:$A$5</c:f>
              <c:strCache>
                <c:ptCount val="4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B2C-460D-BCAB-7A6BFC8337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CAD1885-E098-4B7A-990F-592BFF924F9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29191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45306-B2CB-4645-898C-C2FCC6886318}" type="datetimeFigureOut">
              <a:rPr lang="ru-RU" smtClean="0"/>
              <a:pPr/>
              <a:t>24.03.2019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F20C5-343F-447E-95CE-BEBA09498C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66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F20C5-343F-447E-95CE-BEBA09498CFE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F20C5-343F-447E-95CE-BEBA09498CFE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F20C5-343F-447E-95CE-BEBA09498CFE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9763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F20C5-343F-447E-95CE-BEBA09498CFE}" type="slidenum">
              <a:rPr lang="ru-RU" smtClean="0"/>
              <a:pPr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449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4F20C5-343F-447E-95CE-BEBA09498CFE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96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741858-E3CA-4C30-9D94-B3E7454F734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E355F6-8B83-4D65-896D-3EEBFD7511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CA39E0-91F1-4BC9-BE67-AB32F1E71E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933E49-F42B-4B24-8ECA-067FDC6D3F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DD68EA-4154-45CC-BBE3-438B7F56B3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69AF0C-A13A-461F-987E-CD43E91FF7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0306DE-A36F-4B98-B5B7-872FDA113A2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33BCCF-00E1-43E0-A013-7B74FDB6F7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7F3A33-6A4A-4395-8324-C6DCD486F1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F35FE-C004-4173-8268-FCF9B3B392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5E57B-67AF-45F9-A9C5-5C088F397C0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8654A06-2576-4317-9918-DE5666745605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nauchniestati.ru/blog/metody-issledovanija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3368288" y="3882851"/>
            <a:ext cx="5779522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Работу подготовил студент направления «</a:t>
            </a:r>
            <a:r>
              <a:rPr lang="en-US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</a:t>
            </a:r>
            <a:r>
              <a:rPr lang="ru-RU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</a:t>
            </a:r>
            <a:r>
              <a:rPr lang="en-US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N</a:t>
            </a:r>
            <a:r>
              <a:rPr lang="ru-RU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-ого курса</a:t>
            </a:r>
          </a:p>
          <a:p>
            <a:pPr algn="l">
              <a:spcBef>
                <a:spcPct val="50000"/>
              </a:spcBef>
            </a:pPr>
            <a:r>
              <a:rPr lang="ru-RU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ФИО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8" y="322488"/>
            <a:ext cx="2540005" cy="79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 flipH="1">
            <a:off x="0" y="2108949"/>
            <a:ext cx="3079561" cy="1537745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 dirty="0"/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3350198" y="2914089"/>
            <a:ext cx="579761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8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НАЗВАНИЕ</a:t>
            </a:r>
            <a:br>
              <a:rPr lang="en-US" sz="28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НАУЧНОЙ СТАТЬИ</a:t>
            </a:r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851657" y="4671118"/>
            <a:ext cx="14797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25.04.2019</a:t>
            </a:r>
          </a:p>
        </p:txBody>
      </p:sp>
      <p:pic>
        <p:nvPicPr>
          <p:cNvPr id="2" name="Picture 2" descr="D:\!_WORK\0_RANHiGS\PREZA_RAZDATKA\kollaj_lenta_col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41701" y="2105233"/>
            <a:ext cx="6464301" cy="724900"/>
          </a:xfrm>
          <a:prstGeom prst="rect">
            <a:avLst/>
          </a:prstGeom>
          <a:noFill/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D6669F-59F6-4151-9702-CBB57C4DD37D}"/>
              </a:ext>
            </a:extLst>
          </p:cNvPr>
          <p:cNvSpPr txBox="1"/>
          <p:nvPr/>
        </p:nvSpPr>
        <p:spPr>
          <a:xfrm>
            <a:off x="3441701" y="322488"/>
            <a:ext cx="61767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42988"/>
            <a:r>
              <a:rPr lang="ru-RU" b="1" dirty="0">
                <a:solidFill>
                  <a:srgbClr val="C00000"/>
                </a:solidFill>
              </a:rPr>
              <a:t>Межвузовская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научно-практическая конференция студентов и магистрантов - 2019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46C58B-557D-4412-9F18-B8473643AAAB}"/>
              </a:ext>
            </a:extLst>
          </p:cNvPr>
          <p:cNvSpPr txBox="1"/>
          <p:nvPr/>
        </p:nvSpPr>
        <p:spPr>
          <a:xfrm>
            <a:off x="449103" y="1349572"/>
            <a:ext cx="2720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951A1D"/>
                </a:solidFill>
              </a:rPr>
              <a:t>МОСКОВСКИЙ ОБЛАСТНОЙ </a:t>
            </a:r>
            <a:br>
              <a:rPr lang="ru-RU" sz="1400" b="1" dirty="0">
                <a:solidFill>
                  <a:srgbClr val="951A1D"/>
                </a:solidFill>
              </a:rPr>
            </a:br>
            <a:r>
              <a:rPr lang="ru-RU" sz="1400" b="1" dirty="0">
                <a:solidFill>
                  <a:srgbClr val="951A1D"/>
                </a:solidFill>
              </a:rPr>
              <a:t>ФИЛИАЛ</a:t>
            </a:r>
          </a:p>
        </p:txBody>
      </p:sp>
      <p:sp>
        <p:nvSpPr>
          <p:cNvPr id="12" name="Text Box 23">
            <a:extLst>
              <a:ext uri="{FF2B5EF4-FFF2-40B4-BE49-F238E27FC236}">
                <a16:creationId xmlns:a16="http://schemas.microsoft.com/office/drawing/2014/main" id="{235B5A32-04F0-4107-B6F5-40C30D1E6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0198" y="5355092"/>
            <a:ext cx="626825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Научный руководитель (при наличии): ФИО, учёная степень, звание, должность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>
        <p14:warp dir="in"/>
      </p:transition>
    </mc:Choice>
    <mc:Fallback xmlns=""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10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082E96F-0CDE-4580-80E7-0ACE7BB73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562"/>
            <a:ext cx="9906000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4000" dirty="0">
                <a:solidFill>
                  <a:schemeClr val="bg1"/>
                </a:solidFill>
              </a:rPr>
              <a:t>Текстовый слайд</a:t>
            </a:r>
            <a:endParaRPr lang="ru-RU" sz="4000" b="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175EC9-0BD6-42A6-8003-FFB7E33678C8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sp>
        <p:nvSpPr>
          <p:cNvPr id="6" name="Text Box 23">
            <a:extLst>
              <a:ext uri="{FF2B5EF4-FFF2-40B4-BE49-F238E27FC236}">
                <a16:creationId xmlns:a16="http://schemas.microsoft.com/office/drawing/2014/main" id="{61331F45-6FF6-4C84-92AC-A6EF43750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651643"/>
            <a:ext cx="39955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Текст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Текст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Текст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Текст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2" descr="C:\Users\Roman\Desktop\3.jpg">
            <a:extLst>
              <a:ext uri="{FF2B5EF4-FFF2-40B4-BE49-F238E27FC236}">
                <a16:creationId xmlns:a16="http://schemas.microsoft.com/office/drawing/2014/main" id="{151CBE01-549B-4B96-8C0A-987DEA10F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987" y="3086623"/>
            <a:ext cx="3787540" cy="2267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371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11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082E96F-0CDE-4580-80E7-0ACE7BB73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562"/>
            <a:ext cx="9906000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4000" dirty="0">
                <a:solidFill>
                  <a:schemeClr val="bg1"/>
                </a:solidFill>
              </a:rPr>
              <a:t>Графики и диаграммы</a:t>
            </a:r>
            <a:endParaRPr lang="ru-RU" sz="4000" b="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175EC9-0BD6-42A6-8003-FFB7E33678C8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3BC94E2F-BB85-433B-B743-6520561BF3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84409933"/>
              </p:ext>
            </p:extLst>
          </p:nvPr>
        </p:nvGraphicFramePr>
        <p:xfrm>
          <a:off x="176682" y="2555299"/>
          <a:ext cx="5325533" cy="3505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1A867214-531E-4B46-9CD0-6C1D051700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9138953"/>
              </p:ext>
            </p:extLst>
          </p:nvPr>
        </p:nvGraphicFramePr>
        <p:xfrm>
          <a:off x="5502215" y="2907102"/>
          <a:ext cx="4403785" cy="28277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021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12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082E96F-0CDE-4580-80E7-0ACE7BB73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562"/>
            <a:ext cx="9906000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4000" dirty="0">
                <a:solidFill>
                  <a:schemeClr val="bg1"/>
                </a:solidFill>
              </a:rPr>
              <a:t>Таблицы</a:t>
            </a:r>
            <a:endParaRPr lang="ru-RU" sz="4000" b="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175EC9-0BD6-42A6-8003-FFB7E33678C8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graphicFrame>
        <p:nvGraphicFramePr>
          <p:cNvPr id="8" name="Group 952">
            <a:extLst>
              <a:ext uri="{FF2B5EF4-FFF2-40B4-BE49-F238E27FC236}">
                <a16:creationId xmlns:a16="http://schemas.microsoft.com/office/drawing/2014/main" id="{7B41FCED-308F-4146-9759-C45D214A5F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3604372"/>
              </p:ext>
            </p:extLst>
          </p:nvPr>
        </p:nvGraphicFramePr>
        <p:xfrm>
          <a:off x="1196196" y="2383908"/>
          <a:ext cx="7513607" cy="18288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752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1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8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Заголовок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2B2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Заголовок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62B2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8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Group 952">
            <a:extLst>
              <a:ext uri="{FF2B5EF4-FFF2-40B4-BE49-F238E27FC236}">
                <a16:creationId xmlns:a16="http://schemas.microsoft.com/office/drawing/2014/main" id="{15B8B562-D724-44EF-91C7-E404854F60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4024740"/>
              </p:ext>
            </p:extLst>
          </p:nvPr>
        </p:nvGraphicFramePr>
        <p:xfrm>
          <a:off x="1196196" y="4572000"/>
          <a:ext cx="7513607" cy="18288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7524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61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8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Заголовок</a:t>
                      </a:r>
                      <a:endParaRPr kumimoji="0" 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Заголовок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8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8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89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98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Текст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8420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650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13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082E96F-0CDE-4580-80E7-0ACE7BB73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562"/>
            <a:ext cx="9906000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4000" dirty="0">
                <a:solidFill>
                  <a:schemeClr val="bg1"/>
                </a:solidFill>
              </a:rPr>
              <a:t>Для справки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175EC9-0BD6-42A6-8003-FFB7E33678C8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CC37CDE-67FF-4250-B542-FBA753426E3F}"/>
              </a:ext>
            </a:extLst>
          </p:cNvPr>
          <p:cNvSpPr/>
          <p:nvPr/>
        </p:nvSpPr>
        <p:spPr bwMode="auto">
          <a:xfrm>
            <a:off x="1052977" y="4289649"/>
            <a:ext cx="318249" cy="326338"/>
          </a:xfrm>
          <a:prstGeom prst="rect">
            <a:avLst/>
          </a:prstGeom>
          <a:solidFill>
            <a:srgbClr val="E62B25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F93FBAF-0A66-4AAA-90B4-F9B653B9752B}"/>
              </a:ext>
            </a:extLst>
          </p:cNvPr>
          <p:cNvSpPr/>
          <p:nvPr/>
        </p:nvSpPr>
        <p:spPr bwMode="auto">
          <a:xfrm>
            <a:off x="1051227" y="3768262"/>
            <a:ext cx="317952" cy="333375"/>
          </a:xfrm>
          <a:prstGeom prst="rect">
            <a:avLst/>
          </a:prstGeom>
          <a:solidFill>
            <a:srgbClr val="951A1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Text Box 23">
            <a:extLst>
              <a:ext uri="{FF2B5EF4-FFF2-40B4-BE49-F238E27FC236}">
                <a16:creationId xmlns:a16="http://schemas.microsoft.com/office/drawing/2014/main" id="{E7EF50D3-1470-4D8B-B3E0-5230AE6D9D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25" y="3379400"/>
            <a:ext cx="314960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ru-RU" sz="1200" b="1" dirty="0">
                <a:solidFill>
                  <a:schemeClr val="bg1">
                    <a:lumMod val="75000"/>
                  </a:schemeClr>
                </a:solidFill>
              </a:rPr>
              <a:t>ОСНОВНЫЕ ФИРМЕННЫЕ ЦВЕТА</a:t>
            </a:r>
            <a:endParaRPr lang="ru-RU" sz="1200" b="1" dirty="0">
              <a:solidFill>
                <a:schemeClr val="bg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4" name="Text Box 23">
            <a:extLst>
              <a:ext uri="{FF2B5EF4-FFF2-40B4-BE49-F238E27FC236}">
                <a16:creationId xmlns:a16="http://schemas.microsoft.com/office/drawing/2014/main" id="{9D4D02C9-8E58-4A16-843E-A3B489697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3918" y="3817550"/>
            <a:ext cx="259335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1200" b="1" dirty="0"/>
              <a:t>RGB </a:t>
            </a:r>
            <a:r>
              <a:rPr lang="ru-RU" sz="1200" b="1" dirty="0"/>
              <a:t>: </a:t>
            </a:r>
            <a:r>
              <a:rPr lang="en-US" sz="1200" dirty="0"/>
              <a:t>Red 146</a:t>
            </a:r>
            <a:r>
              <a:rPr lang="ru-RU" sz="1200" dirty="0"/>
              <a:t>; </a:t>
            </a:r>
            <a:r>
              <a:rPr lang="en-US" sz="1200" dirty="0"/>
              <a:t>Green 26</a:t>
            </a:r>
            <a:r>
              <a:rPr lang="ru-RU" sz="1200" dirty="0"/>
              <a:t>;</a:t>
            </a:r>
            <a:r>
              <a:rPr lang="en-US" sz="1200" dirty="0"/>
              <a:t> Blue 29</a:t>
            </a:r>
            <a:endParaRPr lang="ru-RU" sz="1200" dirty="0">
              <a:solidFill>
                <a:schemeClr val="bg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5" name="Text Box 23">
            <a:extLst>
              <a:ext uri="{FF2B5EF4-FFF2-40B4-BE49-F238E27FC236}">
                <a16:creationId xmlns:a16="http://schemas.microsoft.com/office/drawing/2014/main" id="{871A8474-6075-4394-B2E1-5D58AFEDF3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3918" y="4306500"/>
            <a:ext cx="259335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1200" b="1" dirty="0"/>
              <a:t>RGB </a:t>
            </a:r>
            <a:r>
              <a:rPr lang="ru-RU" sz="1200" b="1" dirty="0"/>
              <a:t>: </a:t>
            </a:r>
            <a:r>
              <a:rPr lang="en-US" sz="1200" dirty="0"/>
              <a:t>Red 230</a:t>
            </a:r>
            <a:r>
              <a:rPr lang="ru-RU" sz="1200" dirty="0"/>
              <a:t>; </a:t>
            </a:r>
            <a:r>
              <a:rPr lang="en-US" sz="1200" dirty="0"/>
              <a:t>Green 43</a:t>
            </a:r>
            <a:r>
              <a:rPr lang="ru-RU" sz="1200" dirty="0"/>
              <a:t>;</a:t>
            </a:r>
            <a:r>
              <a:rPr lang="en-US" sz="1200" dirty="0"/>
              <a:t> Blue 37 </a:t>
            </a:r>
            <a:endParaRPr lang="ru-RU" sz="1200" dirty="0">
              <a:solidFill>
                <a:schemeClr val="bg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679FF04-73C2-49A2-8A05-23782CA7FEEB}"/>
              </a:ext>
            </a:extLst>
          </p:cNvPr>
          <p:cNvSpPr/>
          <p:nvPr/>
        </p:nvSpPr>
        <p:spPr bwMode="auto">
          <a:xfrm>
            <a:off x="1052977" y="5305649"/>
            <a:ext cx="318249" cy="326338"/>
          </a:xfrm>
          <a:prstGeom prst="rect">
            <a:avLst/>
          </a:prstGeom>
          <a:solidFill>
            <a:srgbClr val="E78E2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Text Box 23">
            <a:extLst>
              <a:ext uri="{FF2B5EF4-FFF2-40B4-BE49-F238E27FC236}">
                <a16:creationId xmlns:a16="http://schemas.microsoft.com/office/drawing/2014/main" id="{7C20C641-D072-4483-A257-911D91386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218" y="5328850"/>
            <a:ext cx="29807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1200" b="1" dirty="0"/>
              <a:t>RGB </a:t>
            </a:r>
            <a:r>
              <a:rPr lang="ru-RU" sz="1200" b="1" dirty="0"/>
              <a:t>: </a:t>
            </a:r>
            <a:r>
              <a:rPr lang="en-US" sz="1200" dirty="0"/>
              <a:t>Red 23</a:t>
            </a:r>
            <a:r>
              <a:rPr lang="ru-RU" sz="1200" dirty="0"/>
              <a:t>1; </a:t>
            </a:r>
            <a:r>
              <a:rPr lang="en-US" sz="1200" dirty="0"/>
              <a:t>Green </a:t>
            </a:r>
            <a:r>
              <a:rPr lang="ru-RU" sz="1200" dirty="0"/>
              <a:t>142;</a:t>
            </a:r>
            <a:r>
              <a:rPr lang="en-US" sz="1200" dirty="0"/>
              <a:t> Blue 3</a:t>
            </a:r>
            <a:r>
              <a:rPr lang="ru-RU" sz="1200" dirty="0"/>
              <a:t>6</a:t>
            </a:r>
            <a:r>
              <a:rPr lang="en-US" sz="1200" dirty="0"/>
              <a:t> </a:t>
            </a:r>
            <a:endParaRPr lang="ru-RU" sz="1200" dirty="0">
              <a:solidFill>
                <a:schemeClr val="bg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0" name="Text Box 23">
            <a:extLst>
              <a:ext uri="{FF2B5EF4-FFF2-40B4-BE49-F238E27FC236}">
                <a16:creationId xmlns:a16="http://schemas.microsoft.com/office/drawing/2014/main" id="{DB2B1CB0-BDFE-43B0-8789-49A6AE2A13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25" y="4998650"/>
            <a:ext cx="35877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ru-RU" sz="1200" b="1" dirty="0">
                <a:solidFill>
                  <a:schemeClr val="bg1">
                    <a:lumMod val="75000"/>
                  </a:schemeClr>
                </a:solidFill>
              </a:rPr>
              <a:t>ДОПОЛНИТЕЛЬНЫЕ ФИРМЕННЫЕ ЦВЕТА</a:t>
            </a:r>
            <a:endParaRPr lang="ru-RU" sz="1200" b="1" dirty="0">
              <a:solidFill>
                <a:schemeClr val="bg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B7BF67B-4004-4814-8160-1648215532D7}"/>
              </a:ext>
            </a:extLst>
          </p:cNvPr>
          <p:cNvSpPr/>
          <p:nvPr/>
        </p:nvSpPr>
        <p:spPr bwMode="auto">
          <a:xfrm>
            <a:off x="1052977" y="5762849"/>
            <a:ext cx="318249" cy="326338"/>
          </a:xfrm>
          <a:prstGeom prst="rect">
            <a:avLst/>
          </a:prstGeom>
          <a:solidFill>
            <a:srgbClr val="F99B1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Text Box 23">
            <a:extLst>
              <a:ext uri="{FF2B5EF4-FFF2-40B4-BE49-F238E27FC236}">
                <a16:creationId xmlns:a16="http://schemas.microsoft.com/office/drawing/2014/main" id="{BC1A9EE8-6E4D-413C-B5AD-91FF4BBBD8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218" y="5786050"/>
            <a:ext cx="29807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1200" b="1" dirty="0"/>
              <a:t>RGB </a:t>
            </a:r>
            <a:r>
              <a:rPr lang="ru-RU" sz="1200" b="1" dirty="0"/>
              <a:t>: </a:t>
            </a:r>
            <a:r>
              <a:rPr lang="en-US" sz="1200" dirty="0"/>
              <a:t>Red </a:t>
            </a:r>
            <a:r>
              <a:rPr lang="ru-RU" sz="1200" dirty="0"/>
              <a:t>249; </a:t>
            </a:r>
            <a:r>
              <a:rPr lang="en-US" sz="1200" dirty="0"/>
              <a:t>Green </a:t>
            </a:r>
            <a:r>
              <a:rPr lang="ru-RU" sz="1200" dirty="0"/>
              <a:t>155;</a:t>
            </a:r>
            <a:r>
              <a:rPr lang="en-US" sz="1200" dirty="0"/>
              <a:t> Blue </a:t>
            </a:r>
            <a:r>
              <a:rPr lang="ru-RU" sz="1200" dirty="0"/>
              <a:t>28</a:t>
            </a:r>
            <a:r>
              <a:rPr lang="en-US" sz="1200" dirty="0"/>
              <a:t> </a:t>
            </a:r>
            <a:endParaRPr lang="ru-RU" sz="1200" dirty="0">
              <a:solidFill>
                <a:schemeClr val="bg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F9A008E7-7526-43C9-B47E-5ADE818D00A0}"/>
              </a:ext>
            </a:extLst>
          </p:cNvPr>
          <p:cNvSpPr/>
          <p:nvPr/>
        </p:nvSpPr>
        <p:spPr bwMode="auto">
          <a:xfrm>
            <a:off x="1052977" y="6239099"/>
            <a:ext cx="318249" cy="326338"/>
          </a:xfrm>
          <a:prstGeom prst="rect">
            <a:avLst/>
          </a:prstGeom>
          <a:solidFill>
            <a:srgbClr val="F26724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Text Box 23">
            <a:extLst>
              <a:ext uri="{FF2B5EF4-FFF2-40B4-BE49-F238E27FC236}">
                <a16:creationId xmlns:a16="http://schemas.microsoft.com/office/drawing/2014/main" id="{D71E8909-15AC-48FD-8BAE-9E719CE20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1218" y="6262300"/>
            <a:ext cx="298070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en-US" sz="1200" b="1" dirty="0"/>
              <a:t>RGB </a:t>
            </a:r>
            <a:r>
              <a:rPr lang="ru-RU" sz="1200" b="1" dirty="0"/>
              <a:t>: </a:t>
            </a:r>
            <a:r>
              <a:rPr lang="en-US" sz="1200" dirty="0"/>
              <a:t>Red </a:t>
            </a:r>
            <a:r>
              <a:rPr lang="ru-RU" sz="1200" dirty="0"/>
              <a:t>242; </a:t>
            </a:r>
            <a:r>
              <a:rPr lang="en-US" sz="1200" dirty="0"/>
              <a:t>Green </a:t>
            </a:r>
            <a:r>
              <a:rPr lang="ru-RU" sz="1200" dirty="0"/>
              <a:t>103;</a:t>
            </a:r>
            <a:r>
              <a:rPr lang="en-US" sz="1200" dirty="0"/>
              <a:t> Blue 3</a:t>
            </a:r>
            <a:r>
              <a:rPr lang="ru-RU" sz="1200" dirty="0"/>
              <a:t>6</a:t>
            </a:r>
            <a:r>
              <a:rPr lang="en-US" sz="1200" dirty="0"/>
              <a:t> </a:t>
            </a:r>
            <a:endParaRPr lang="ru-RU" sz="1200" dirty="0">
              <a:solidFill>
                <a:schemeClr val="bg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060173-0BF0-44BE-B07B-2EC9E719F4DF}"/>
              </a:ext>
            </a:extLst>
          </p:cNvPr>
          <p:cNvSpPr txBox="1"/>
          <p:nvPr/>
        </p:nvSpPr>
        <p:spPr>
          <a:xfrm>
            <a:off x="628888" y="2292776"/>
            <a:ext cx="8648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При создании новых элементов презентации рекомендуется использовать цвета</a:t>
            </a:r>
          </a:p>
        </p:txBody>
      </p:sp>
    </p:spTree>
    <p:extLst>
      <p:ext uri="{BB962C8B-B14F-4D97-AF65-F5344CB8AC3E}">
        <p14:creationId xmlns:p14="http://schemas.microsoft.com/office/powerpoint/2010/main" val="163844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rojects\РАНХИГС\RANHIGS 2013 Brandbook\Images ALL\1\ppt\devushka-13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8" t="9896" b="14330"/>
          <a:stretch/>
        </p:blipFill>
        <p:spPr bwMode="auto">
          <a:xfrm flipH="1">
            <a:off x="0" y="1196562"/>
            <a:ext cx="9906000" cy="566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0" y="1196562"/>
            <a:ext cx="7116792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 sz="2100" b="0" dirty="0"/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129396" y="1233415"/>
            <a:ext cx="68493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Выводы и перспективы</a:t>
            </a:r>
            <a:endParaRPr lang="ru-RU" sz="3600" dirty="0">
              <a:solidFill>
                <a:schemeClr val="bg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-1" y="2039712"/>
            <a:ext cx="5486401" cy="421574"/>
          </a:xfrm>
          <a:prstGeom prst="rect">
            <a:avLst/>
          </a:prstGeom>
          <a:solidFill>
            <a:srgbClr val="F26724">
              <a:alpha val="61000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 sz="2100" b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09AE73-39AD-4C3C-92F5-D28C77F7933A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39709E49-E841-4F51-B2A0-3FDF71C0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8">
            <a:extLst>
              <a:ext uri="{FF2B5EF4-FFF2-40B4-BE49-F238E27FC236}">
                <a16:creationId xmlns:a16="http://schemas.microsoft.com/office/drawing/2014/main" id="{4DC263FC-9B5E-4C3D-9161-13D098C42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14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1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15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06F31F8-DAEE-4858-96A7-9174A190A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C7F0826-60EF-49CB-8A07-706972407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562"/>
            <a:ext cx="9906000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4000" b="0" dirty="0">
                <a:solidFill>
                  <a:schemeClr val="bg1"/>
                </a:solidFill>
              </a:rPr>
              <a:t>Для справки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FB3CD5-D396-40AF-86CF-A9AEC656C6C9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9A1D6C-5B9E-4B19-A27B-D80B0257A329}"/>
              </a:ext>
            </a:extLst>
          </p:cNvPr>
          <p:cNvSpPr txBox="1"/>
          <p:nvPr/>
        </p:nvSpPr>
        <p:spPr>
          <a:xfrm>
            <a:off x="470929" y="2228195"/>
            <a:ext cx="89641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рамках данного раздела презентации укажите выводы, которые вы сформулировали на основании полученных вами результатов исследования.</a:t>
            </a:r>
          </a:p>
          <a:p>
            <a:endParaRPr lang="ru-RU" sz="2800" dirty="0"/>
          </a:p>
          <a:p>
            <a:r>
              <a:rPr lang="ru-RU" sz="2800" dirty="0"/>
              <a:t>Дайте оценку значению полученных вами результатов исследования (их ценность, вклад в дело изучения научным сообществом рассматриваемой вами проблемы).</a:t>
            </a:r>
          </a:p>
          <a:p>
            <a:endParaRPr lang="ru-RU" sz="2800" dirty="0"/>
          </a:p>
          <a:p>
            <a:r>
              <a:rPr lang="ru-RU" sz="2800" b="1" dirty="0"/>
              <a:t>Рекомендуемое число слайдов в разделе - </a:t>
            </a:r>
            <a:r>
              <a:rPr lang="ru-RU" sz="2800" b="1" dirty="0">
                <a:solidFill>
                  <a:srgbClr val="FF0000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5103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966160" y="3965010"/>
            <a:ext cx="81730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Данные об авторе (студент направления «</a:t>
            </a:r>
            <a:r>
              <a:rPr lang="en-US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N</a:t>
            </a:r>
            <a:r>
              <a:rPr lang="ru-RU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»</a:t>
            </a:r>
            <a:r>
              <a:rPr lang="en-US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N</a:t>
            </a:r>
            <a:r>
              <a:rPr lang="ru-RU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-ого курса, ФИО)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8" y="322488"/>
            <a:ext cx="2540005" cy="7909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D6669F-59F6-4151-9702-CBB57C4DD37D}"/>
              </a:ext>
            </a:extLst>
          </p:cNvPr>
          <p:cNvSpPr txBox="1"/>
          <p:nvPr/>
        </p:nvSpPr>
        <p:spPr>
          <a:xfrm>
            <a:off x="3441701" y="322488"/>
            <a:ext cx="61767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42988"/>
            <a:r>
              <a:rPr lang="ru-RU" b="1" dirty="0">
                <a:solidFill>
                  <a:srgbClr val="C00000"/>
                </a:solidFill>
              </a:rPr>
              <a:t>Межвузовская </a:t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научно-практическая конференция студентов и магистрантов - 2019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46C58B-557D-4412-9F18-B8473643AAAB}"/>
              </a:ext>
            </a:extLst>
          </p:cNvPr>
          <p:cNvSpPr txBox="1"/>
          <p:nvPr/>
        </p:nvSpPr>
        <p:spPr>
          <a:xfrm>
            <a:off x="449103" y="1349572"/>
            <a:ext cx="2720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951A1D"/>
                </a:solidFill>
              </a:rPr>
              <a:t>МОСКОВСКИЙ ОБЛАСТНОЙ </a:t>
            </a:r>
            <a:br>
              <a:rPr lang="ru-RU" sz="1400" b="1" dirty="0">
                <a:solidFill>
                  <a:srgbClr val="951A1D"/>
                </a:solidFill>
              </a:rPr>
            </a:br>
            <a:r>
              <a:rPr lang="ru-RU" sz="1400" b="1" dirty="0">
                <a:solidFill>
                  <a:srgbClr val="951A1D"/>
                </a:solidFill>
              </a:rPr>
              <a:t>ФИЛИАЛ</a:t>
            </a:r>
          </a:p>
        </p:txBody>
      </p:sp>
      <p:sp>
        <p:nvSpPr>
          <p:cNvPr id="12" name="Text Box 23">
            <a:extLst>
              <a:ext uri="{FF2B5EF4-FFF2-40B4-BE49-F238E27FC236}">
                <a16:creationId xmlns:a16="http://schemas.microsoft.com/office/drawing/2014/main" id="{235B5A32-04F0-4107-B6F5-40C30D1E6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161" y="5130805"/>
            <a:ext cx="81730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rgbClr val="C0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Научный руководитель (при наличии): ФИО, учёная степень, звание, должность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7064951-B022-47DA-9129-4A459388DB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464346"/>
            <a:ext cx="9906000" cy="1149595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6000" dirty="0">
                <a:solidFill>
                  <a:schemeClr val="bg1"/>
                </a:solidFill>
              </a:rPr>
              <a:t>Спасибо за внимание!</a:t>
            </a:r>
            <a:endParaRPr lang="ru-RU" sz="6000" b="0" dirty="0">
              <a:solidFill>
                <a:schemeClr val="bg1"/>
              </a:solidFill>
            </a:endParaRPr>
          </a:p>
        </p:txBody>
      </p:sp>
      <p:sp>
        <p:nvSpPr>
          <p:cNvPr id="14" name="Text Box 24">
            <a:extLst>
              <a:ext uri="{FF2B5EF4-FFF2-40B4-BE49-F238E27FC236}">
                <a16:creationId xmlns:a16="http://schemas.microsoft.com/office/drawing/2014/main" id="{56B52CA6-F695-4A09-AEFB-02778BC25B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3121" y="6296600"/>
            <a:ext cx="147975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+mn-lt"/>
              </a:rPr>
              <a:t>25.04.2019</a:t>
            </a:r>
          </a:p>
        </p:txBody>
      </p:sp>
    </p:spTree>
    <p:extLst>
      <p:ext uri="{BB962C8B-B14F-4D97-AF65-F5344CB8AC3E}">
        <p14:creationId xmlns:p14="http://schemas.microsoft.com/office/powerpoint/2010/main" val="318494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>
        <p14:ripple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Projects\РАНХИГС\RANHIGS 2013 Brandbook\Images ALL\1\ppt\devushka-13[1].jpg">
            <a:extLst>
              <a:ext uri="{FF2B5EF4-FFF2-40B4-BE49-F238E27FC236}">
                <a16:creationId xmlns:a16="http://schemas.microsoft.com/office/drawing/2014/main" id="{A5BDB092-C104-42B6-B12C-41D823E205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8" t="9896" b="14330"/>
          <a:stretch/>
        </p:blipFill>
        <p:spPr bwMode="auto">
          <a:xfrm flipH="1">
            <a:off x="0" y="1196562"/>
            <a:ext cx="9906000" cy="566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-1" y="1196562"/>
            <a:ext cx="7134045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 sz="2100" b="0" dirty="0"/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895351" y="1293314"/>
            <a:ext cx="47434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3600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Введение</a:t>
            </a:r>
            <a:endParaRPr lang="ru-RU" sz="2800" dirty="0">
              <a:solidFill>
                <a:schemeClr val="bg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F48928-D392-47CC-8315-025F1F208EAC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-1" y="2036397"/>
            <a:ext cx="6331790" cy="421574"/>
          </a:xfrm>
          <a:prstGeom prst="rect">
            <a:avLst/>
          </a:prstGeom>
          <a:solidFill>
            <a:srgbClr val="F26724">
              <a:alpha val="61000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 sz="2100" b="0" dirty="0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84E78245-4138-4B04-8728-90B3A3353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Номер слайда 8">
            <a:extLst>
              <a:ext uri="{FF2B5EF4-FFF2-40B4-BE49-F238E27FC236}">
                <a16:creationId xmlns:a16="http://schemas.microsoft.com/office/drawing/2014/main" id="{F8FE6B09-E2DA-4325-AC2B-B2E2C8C8B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2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9655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3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1E70F1-4912-4FAA-A71F-48377C0D5A88}"/>
              </a:ext>
            </a:extLst>
          </p:cNvPr>
          <p:cNvSpPr txBox="1"/>
          <p:nvPr/>
        </p:nvSpPr>
        <p:spPr>
          <a:xfrm>
            <a:off x="500332" y="2228195"/>
            <a:ext cx="896414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рамках данного раздела презентации укажите следующую информацию: </a:t>
            </a:r>
          </a:p>
          <a:p>
            <a:endParaRPr lang="ru-RU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актуальность темы вашего исследования;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цели и задачи вашего исследования;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краткие результаты исследования;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/>
              <a:t>использованные в ходе подготовки работы методы исследования.</a:t>
            </a:r>
          </a:p>
          <a:p>
            <a:endParaRPr lang="ru-RU" sz="2800" dirty="0"/>
          </a:p>
          <a:p>
            <a:r>
              <a:rPr lang="ru-RU" sz="2800" b="1" dirty="0"/>
              <a:t>Рекомендуемое число слайдов в разделе - </a:t>
            </a:r>
            <a:r>
              <a:rPr lang="ru-RU" sz="2800" b="1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06F31F8-DAEE-4858-96A7-9174A190A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C7F0826-60EF-49CB-8A07-706972407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562"/>
            <a:ext cx="9906000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4000" b="0" dirty="0">
                <a:solidFill>
                  <a:schemeClr val="bg1"/>
                </a:solidFill>
              </a:rPr>
              <a:t>Для справки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FB3CD5-D396-40AF-86CF-A9AEC656C6C9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</p:spTree>
    <p:extLst>
      <p:ext uri="{BB962C8B-B14F-4D97-AF65-F5344CB8AC3E}">
        <p14:creationId xmlns:p14="http://schemas.microsoft.com/office/powerpoint/2010/main" val="154930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4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082E96F-0CDE-4580-80E7-0ACE7BB73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562"/>
            <a:ext cx="9906000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4000" b="0" dirty="0">
                <a:solidFill>
                  <a:schemeClr val="bg1"/>
                </a:solidFill>
              </a:rPr>
              <a:t>Актуальность</a:t>
            </a:r>
            <a:r>
              <a:rPr lang="ru-RU" sz="4000" dirty="0">
                <a:solidFill>
                  <a:schemeClr val="bg1"/>
                </a:solidFill>
              </a:rPr>
              <a:t> темы исследования</a:t>
            </a:r>
            <a:endParaRPr lang="ru-RU" sz="4000" b="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175EC9-0BD6-42A6-8003-FFB7E33678C8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sp>
        <p:nvSpPr>
          <p:cNvPr id="6" name="Text Box 23">
            <a:extLst>
              <a:ext uri="{FF2B5EF4-FFF2-40B4-BE49-F238E27FC236}">
                <a16:creationId xmlns:a16="http://schemas.microsoft.com/office/drawing/2014/main" id="{8D20D571-2277-47DF-9A32-07E9D910B4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651643"/>
            <a:ext cx="399553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Обоснуйте актуальность темы работы, поднимаемой в ней проблемы (почему её изучение важно на сегодняшний день)</a:t>
            </a:r>
          </a:p>
        </p:txBody>
      </p:sp>
      <p:pic>
        <p:nvPicPr>
          <p:cNvPr id="7" name="Picture 2" descr="C:\Users\Roman\Desktop\3.jpg">
            <a:extLst>
              <a:ext uri="{FF2B5EF4-FFF2-40B4-BE49-F238E27FC236}">
                <a16:creationId xmlns:a16="http://schemas.microsoft.com/office/drawing/2014/main" id="{4AB1B902-374D-455E-8472-E46D5FCB3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987" y="3086623"/>
            <a:ext cx="3787540" cy="2267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800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5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082E96F-0CDE-4580-80E7-0ACE7BB73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562"/>
            <a:ext cx="9906000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4000" b="0" dirty="0">
                <a:solidFill>
                  <a:schemeClr val="bg1"/>
                </a:solidFill>
              </a:rPr>
              <a:t>Ц</a:t>
            </a:r>
            <a:r>
              <a:rPr lang="ru-RU" sz="4000" dirty="0">
                <a:solidFill>
                  <a:schemeClr val="bg1"/>
                </a:solidFill>
              </a:rPr>
              <a:t>ель и задачи исследования</a:t>
            </a:r>
            <a:endParaRPr lang="ru-RU" sz="4000" b="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175EC9-0BD6-42A6-8003-FFB7E33678C8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sp>
        <p:nvSpPr>
          <p:cNvPr id="20" name="Text Box 23">
            <a:extLst>
              <a:ext uri="{FF2B5EF4-FFF2-40B4-BE49-F238E27FC236}">
                <a16:creationId xmlns:a16="http://schemas.microsoft.com/office/drawing/2014/main" id="{164BAB9D-617B-47C6-8DAB-5D5C519C8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430482"/>
            <a:ext cx="3995531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Определите цель работы.</a:t>
            </a:r>
          </a:p>
          <a:p>
            <a:pPr algn="l">
              <a:spcBef>
                <a:spcPct val="50000"/>
              </a:spcBef>
            </a:pPr>
            <a:r>
              <a:rPr lang="ru-RU" sz="18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Совет:</a:t>
            </a:r>
            <a: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желательно не ставить в рамках исследования более 1-2 целей.</a:t>
            </a:r>
          </a:p>
          <a:p>
            <a:pPr algn="l">
              <a:spcBef>
                <a:spcPct val="50000"/>
              </a:spcBef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Определите задачи исследования: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Задача 1;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Задача 2;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Задача 3;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…</a:t>
            </a:r>
          </a:p>
          <a:p>
            <a:pPr algn="l">
              <a:spcBef>
                <a:spcPct val="50000"/>
              </a:spcBef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4" name="Picture 2" descr="C:\Users\Roman\Desktop\3.jpg">
            <a:extLst>
              <a:ext uri="{FF2B5EF4-FFF2-40B4-BE49-F238E27FC236}">
                <a16:creationId xmlns:a16="http://schemas.microsoft.com/office/drawing/2014/main" id="{36A266FE-5CC6-496D-83C6-8D7236C6D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987" y="3086623"/>
            <a:ext cx="3787540" cy="2267264"/>
          </a:xfrm>
          <a:prstGeom prst="rect">
            <a:avLst/>
          </a:prstGeom>
          <a:noFill/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7790A16-5168-4DBE-ACAC-9DCD8953642E}"/>
              </a:ext>
            </a:extLst>
          </p:cNvPr>
          <p:cNvSpPr/>
          <p:nvPr/>
        </p:nvSpPr>
        <p:spPr>
          <a:xfrm>
            <a:off x="674657" y="6031467"/>
            <a:ext cx="85566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sz="1800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Важно!</a:t>
            </a:r>
            <a:r>
              <a:rPr lang="ru-RU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Задачи исследования должны вытекать из цели научной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78659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6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082E96F-0CDE-4580-80E7-0ACE7BB73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562"/>
            <a:ext cx="9906000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4000" b="0" dirty="0">
                <a:solidFill>
                  <a:schemeClr val="bg1"/>
                </a:solidFill>
              </a:rPr>
              <a:t>Результаты исследования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175EC9-0BD6-42A6-8003-FFB7E33678C8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sp>
        <p:nvSpPr>
          <p:cNvPr id="6" name="Text Box 23">
            <a:extLst>
              <a:ext uri="{FF2B5EF4-FFF2-40B4-BE49-F238E27FC236}">
                <a16:creationId xmlns:a16="http://schemas.microsoft.com/office/drawing/2014/main" id="{61331F45-6FF6-4C84-92AC-A6EF43750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651643"/>
            <a:ext cx="4511474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Приведите краткий анонс основных результатов исследования: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Результат 1;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Результат 2;</a:t>
            </a:r>
          </a:p>
          <a:p>
            <a:pPr marL="342900" indent="-342900" algn="l">
              <a:spcBef>
                <a:spcPct val="50000"/>
              </a:spcBef>
              <a:buFont typeface="Wingdings" panose="05000000000000000000" pitchFamily="2" charset="2"/>
              <a:buChar char="ü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Результат 3 …</a:t>
            </a:r>
          </a:p>
        </p:txBody>
      </p:sp>
      <p:pic>
        <p:nvPicPr>
          <p:cNvPr id="7" name="Picture 2" descr="C:\Users\Roman\Desktop\3.jpg">
            <a:extLst>
              <a:ext uri="{FF2B5EF4-FFF2-40B4-BE49-F238E27FC236}">
                <a16:creationId xmlns:a16="http://schemas.microsoft.com/office/drawing/2014/main" id="{151CBE01-549B-4B96-8C0A-987DEA10F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987" y="3086623"/>
            <a:ext cx="3787540" cy="2267264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5D66A64-8A96-4198-9529-2666AAFA4CED}"/>
              </a:ext>
            </a:extLst>
          </p:cNvPr>
          <p:cNvSpPr/>
          <p:nvPr/>
        </p:nvSpPr>
        <p:spPr>
          <a:xfrm>
            <a:off x="728987" y="5773012"/>
            <a:ext cx="85566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Важно!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Достигнутые результаты должны вытекать из поставленных задач.</a:t>
            </a:r>
          </a:p>
        </p:txBody>
      </p:sp>
    </p:spTree>
    <p:extLst>
      <p:ext uri="{BB962C8B-B14F-4D97-AF65-F5344CB8AC3E}">
        <p14:creationId xmlns:p14="http://schemas.microsoft.com/office/powerpoint/2010/main" val="380852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7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A082E96F-0CDE-4580-80E7-0ACE7BB730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562"/>
            <a:ext cx="9906000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4000" b="0" dirty="0">
                <a:solidFill>
                  <a:schemeClr val="bg1"/>
                </a:solidFill>
              </a:rPr>
              <a:t>Методы исследования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175EC9-0BD6-42A6-8003-FFB7E33678C8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sp>
        <p:nvSpPr>
          <p:cNvPr id="6" name="Text Box 23">
            <a:extLst>
              <a:ext uri="{FF2B5EF4-FFF2-40B4-BE49-F238E27FC236}">
                <a16:creationId xmlns:a16="http://schemas.microsoft.com/office/drawing/2014/main" id="{61331F45-6FF6-4C84-92AC-A6EF43750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3000" y="2651643"/>
            <a:ext cx="3995531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Опишите методы исследования, использованные вами при подготовке научной работы</a:t>
            </a:r>
          </a:p>
          <a:p>
            <a:pPr algn="l">
              <a:spcBef>
                <a:spcPct val="50000"/>
              </a:spcBef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7" name="Picture 2" descr="C:\Users\Roman\Desktop\3.jpg">
            <a:extLst>
              <a:ext uri="{FF2B5EF4-FFF2-40B4-BE49-F238E27FC236}">
                <a16:creationId xmlns:a16="http://schemas.microsoft.com/office/drawing/2014/main" id="{151CBE01-549B-4B96-8C0A-987DEA10F3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987" y="3086623"/>
            <a:ext cx="3787540" cy="2267264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CE38B2A-26B0-4E69-924C-7E209D89CEAC}"/>
              </a:ext>
            </a:extLst>
          </p:cNvPr>
          <p:cNvSpPr txBox="1"/>
          <p:nvPr/>
        </p:nvSpPr>
        <p:spPr>
          <a:xfrm>
            <a:off x="570781" y="5591380"/>
            <a:ext cx="87644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Совет: </a:t>
            </a:r>
            <a:r>
              <a:rPr lang="ru-RU" dirty="0">
                <a:latin typeface="Tahoma" pitchFamily="34" charset="0"/>
                <a:ea typeface="Tahoma" pitchFamily="34" charset="0"/>
                <a:cs typeface="Tahoma" pitchFamily="34" charset="0"/>
              </a:rPr>
              <a:t>ознакомьтесь с существующими методами исследования - </a:t>
            </a:r>
            <a:r>
              <a:rPr lang="en-US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https://nauchniestati.ru/blog/metody-issledovanija/</a:t>
            </a:r>
            <a:r>
              <a:rPr lang="ru-RU" dirty="0">
                <a:solidFill>
                  <a:srgbClr val="0070C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48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Projects\РАНХИГС\RANHIGS 2013 Brandbook\Images ALL\1\ppt\devushka-13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8" t="9896" b="14330"/>
          <a:stretch/>
        </p:blipFill>
        <p:spPr bwMode="auto">
          <a:xfrm flipH="1">
            <a:off x="0" y="1196562"/>
            <a:ext cx="9906000" cy="566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0" y="1196562"/>
            <a:ext cx="7116792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 sz="2100" b="0" dirty="0"/>
          </a:p>
        </p:txBody>
      </p:sp>
      <p:sp>
        <p:nvSpPr>
          <p:cNvPr id="9" name="Text Box 23"/>
          <p:cNvSpPr txBox="1">
            <a:spLocks noChangeArrowheads="1"/>
          </p:cNvSpPr>
          <p:nvPr/>
        </p:nvSpPr>
        <p:spPr bwMode="auto">
          <a:xfrm>
            <a:off x="129396" y="1233415"/>
            <a:ext cx="684937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400" dirty="0">
                <a:solidFill>
                  <a:schemeClr val="bg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Результаты исследования</a:t>
            </a:r>
            <a:endParaRPr lang="ru-RU" sz="3600" dirty="0">
              <a:solidFill>
                <a:schemeClr val="bg1">
                  <a:lumMod val="7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-1" y="2039712"/>
            <a:ext cx="5486401" cy="421574"/>
          </a:xfrm>
          <a:prstGeom prst="rect">
            <a:avLst/>
          </a:prstGeom>
          <a:solidFill>
            <a:srgbClr val="F26724">
              <a:alpha val="61000"/>
            </a:srgbClr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endParaRPr lang="ru-RU" sz="2100" b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E09AE73-39AD-4C3C-92F5-D28C77F7933A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39709E49-E841-4F51-B2A0-3FDF71C00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8">
            <a:extLst>
              <a:ext uri="{FF2B5EF4-FFF2-40B4-BE49-F238E27FC236}">
                <a16:creationId xmlns:a16="http://schemas.microsoft.com/office/drawing/2014/main" id="{BFAA8739-B552-4E3B-913A-7A2F76990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8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073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9464474" y="6400800"/>
            <a:ext cx="441526" cy="457200"/>
          </a:xfrm>
        </p:spPr>
        <p:txBody>
          <a:bodyPr/>
          <a:lstStyle/>
          <a:p>
            <a:pPr algn="ctr"/>
            <a:fld id="{027F3A33-6A4A-4395-8324-C6DCD486F135}" type="slidenum">
              <a:rPr lang="ru-RU" smtClean="0">
                <a:solidFill>
                  <a:schemeClr val="bg2">
                    <a:lumMod val="75000"/>
                  </a:schemeClr>
                </a:solidFill>
              </a:rPr>
              <a:pPr algn="ctr"/>
              <a:t>9</a:t>
            </a:fld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1E70F1-4912-4FAA-A71F-48377C0D5A88}"/>
              </a:ext>
            </a:extLst>
          </p:cNvPr>
          <p:cNvSpPr txBox="1"/>
          <p:nvPr/>
        </p:nvSpPr>
        <p:spPr>
          <a:xfrm>
            <a:off x="470929" y="2430482"/>
            <a:ext cx="896414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 рамках данного раздела презентации подробно опишите, какие результаты были получены вами в процессе решения задач исследования.</a:t>
            </a:r>
          </a:p>
          <a:p>
            <a:endParaRPr lang="ru-RU" sz="2800" dirty="0"/>
          </a:p>
          <a:p>
            <a:r>
              <a:rPr lang="ru-RU" sz="2800" dirty="0"/>
              <a:t>Далее приведён набор различных видов слайдов, которые вы можете использовать при подготовке данной части презентации.</a:t>
            </a:r>
          </a:p>
          <a:p>
            <a:endParaRPr lang="ru-RU" sz="2800" dirty="0"/>
          </a:p>
          <a:p>
            <a:r>
              <a:rPr lang="ru-RU" sz="2800" b="1" dirty="0"/>
              <a:t>Рекомендуемое число слайдов в разделе – </a:t>
            </a:r>
            <a:r>
              <a:rPr lang="ru-RU" sz="2800" b="1" dirty="0">
                <a:solidFill>
                  <a:srgbClr val="FF0000"/>
                </a:solidFill>
              </a:rPr>
              <a:t>4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E06F31F8-DAEE-4858-96A7-9174A190A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251" y="280318"/>
            <a:ext cx="2125321" cy="661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C7F0826-60EF-49CB-8A07-706972407F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96562"/>
            <a:ext cx="9906000" cy="843149"/>
          </a:xfrm>
          <a:prstGeom prst="rect">
            <a:avLst/>
          </a:prstGeom>
          <a:gradFill rotWithShape="1">
            <a:gsLst>
              <a:gs pos="0">
                <a:srgbClr val="770000"/>
              </a:gs>
              <a:gs pos="50000">
                <a:srgbClr val="AD0000"/>
              </a:gs>
              <a:gs pos="100000">
                <a:srgbClr val="CE0000"/>
              </a:gs>
            </a:gsLst>
            <a:lin ang="0" scaled="1"/>
          </a:gradFill>
          <a:ln w="9525" algn="ctr">
            <a:noFill/>
            <a:round/>
            <a:headEnd/>
            <a:tailEnd/>
          </a:ln>
        </p:spPr>
        <p:txBody>
          <a:bodyPr/>
          <a:lstStyle/>
          <a:p>
            <a:pPr defTabSz="1042988"/>
            <a:r>
              <a:rPr lang="ru-RU" sz="4000" b="0" dirty="0">
                <a:solidFill>
                  <a:schemeClr val="bg1"/>
                </a:solidFill>
              </a:rPr>
              <a:t>Для справки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FB3CD5-D396-40AF-86CF-A9AEC656C6C9}"/>
              </a:ext>
            </a:extLst>
          </p:cNvPr>
          <p:cNvSpPr txBox="1"/>
          <p:nvPr/>
        </p:nvSpPr>
        <p:spPr>
          <a:xfrm>
            <a:off x="3509346" y="452255"/>
            <a:ext cx="56808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951A1D"/>
                </a:solidFill>
              </a:rPr>
              <a:t>МОСКОВСКИЙ ОБЛАСТНОЙ ФИЛИАЛ</a:t>
            </a:r>
          </a:p>
        </p:txBody>
      </p:sp>
    </p:spTree>
    <p:extLst>
      <p:ext uri="{BB962C8B-B14F-4D97-AF65-F5344CB8AC3E}">
        <p14:creationId xmlns:p14="http://schemas.microsoft.com/office/powerpoint/2010/main" val="320565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5735</TotalTime>
  <Words>494</Words>
  <Application>Microsoft Office PowerPoint</Application>
  <PresentationFormat>Лист A4 (210x297 мм)</PresentationFormat>
  <Paragraphs>125</Paragraphs>
  <Slides>16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Tahoma</vt:lpstr>
      <vt:lpstr>Wingdings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Игнатий Дроздов</dc:creator>
  <cp:lastModifiedBy>Игнатий Дроздов</cp:lastModifiedBy>
  <cp:revision>233</cp:revision>
  <dcterms:created xsi:type="dcterms:W3CDTF">2003-02-28T13:27:04Z</dcterms:created>
  <dcterms:modified xsi:type="dcterms:W3CDTF">2019-03-24T13:08:18Z</dcterms:modified>
</cp:coreProperties>
</file>