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  <p:sldMasterId id="2147483720" r:id="rId4"/>
  </p:sldMasterIdLst>
  <p:notesMasterIdLst>
    <p:notesMasterId r:id="rId15"/>
  </p:notesMasterIdLst>
  <p:sldIdLst>
    <p:sldId id="274" r:id="rId5"/>
    <p:sldId id="300" r:id="rId6"/>
    <p:sldId id="267" r:id="rId7"/>
    <p:sldId id="288" r:id="rId8"/>
    <p:sldId id="285" r:id="rId9"/>
    <p:sldId id="295" r:id="rId10"/>
    <p:sldId id="286" r:id="rId11"/>
    <p:sldId id="297" r:id="rId12"/>
    <p:sldId id="276" r:id="rId13"/>
    <p:sldId id="277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5848" autoAdjust="0"/>
  </p:normalViewPr>
  <p:slideViewPr>
    <p:cSldViewPr snapToGrid="0">
      <p:cViewPr varScale="1">
        <p:scale>
          <a:sx n="106" d="100"/>
          <a:sy n="106" d="100"/>
        </p:scale>
        <p:origin x="118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9FA2A8-C0A2-474E-A0D2-F033A3E47849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2A60DE-D813-494B-944E-86FD678CA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571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A60DE-D813-494B-944E-86FD678CAC4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054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D9870-568E-4E30-8651-A553909C429F}" type="datetimeFigureOut">
              <a:rPr lang="ru-RU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22A02-17AE-4F97-8AE8-8AEF5B88CE0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2D31F-6089-428D-A787-8BF0A713C78A}" type="datetimeFigureOut">
              <a:rPr lang="ru-RU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8547B-9588-4E3D-A93C-76FB430E871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73901-3174-4C72-A7A8-9D9682B2975D}" type="datetimeFigureOut">
              <a:rPr lang="ru-RU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27FDB-FD13-4F8B-9B95-3B7CB2437B8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8163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7309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3527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1640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9780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6072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0551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05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C31C1-F08A-4F20-93F3-4269621A955E}" type="datetimeFigureOut">
              <a:rPr lang="ru-RU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EC045-11EA-455D-B58E-DE4285166F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172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1534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1795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9458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796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3423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5378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5178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3900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794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CE948-BFDB-4A6C-9227-0EF50A9904BC}" type="datetimeFigureOut">
              <a:rPr lang="ru-RU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AA02C-352F-446E-9B95-5AB39DD8339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2109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1416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9950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5162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2321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8220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6722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1545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3071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406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CBE16-6CF1-44FF-B956-48C51CA39480}" type="datetimeFigureOut">
              <a:rPr lang="ru-RU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8619C-8AFD-4B98-9E23-B8D22ACDD1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7107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8081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3549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2066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773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50FCE-3D8A-4472-B24D-173BD9DFA3C7}" type="datetimeFigureOut">
              <a:rPr lang="ru-RU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B9E1E-F047-469E-B42B-7BD61003F50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2C731-943F-4550-AF46-A134F1A104B5}" type="datetimeFigureOut">
              <a:rPr lang="ru-RU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3E1C7-77E6-404D-A680-A6410595D0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FE6F8-4A36-4D25-A66A-8870782F3C7F}" type="datetimeFigureOut">
              <a:rPr lang="ru-RU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06BA7-2E63-4E66-BF00-3175E25027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54C51-60E8-4633-845F-39D70D14148A}" type="datetimeFigureOut">
              <a:rPr lang="ru-RU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00FA7-CFE2-4B5F-818B-6037AD09DFC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CD18E-FD4E-40B2-BDBA-1028E67F9151}" type="datetimeFigureOut">
              <a:rPr lang="ru-RU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DE287-1677-4942-B247-057707BB59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237A20F-B70B-4925-AE0A-AC23940EBF1E}" type="datetimeFigureOut">
              <a:rPr lang="ru-RU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D9B872F-A76F-46FF-A615-EFDFD8B0259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8901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5831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7335A89-F6CC-4A49-B383-5AB194DC2644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2F884B4-C41D-48CD-9B6C-529771CCEB54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9582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1433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</p:txBody>
      </p:sp>
      <p:pic>
        <p:nvPicPr>
          <p:cNvPr id="14339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4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72350" y="107406"/>
            <a:ext cx="161448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-891320" y="1463314"/>
            <a:ext cx="8548527" cy="428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2200" dirty="0" smtClean="0">
                <a:ea typeface="Calibri" pitchFamily="34" charset="0"/>
              </a:rPr>
              <a:t>:</a:t>
            </a:r>
            <a:endParaRPr lang="ru-RU" sz="2200" dirty="0">
              <a:ea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7363" y="933809"/>
            <a:ext cx="8342312" cy="7540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4472C4">
                    <a:lumMod val="75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Модернизация высшего образования в центрально-азиатских странах: тенденции, проблемы и решения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 smtClean="0">
              <a:solidFill>
                <a:srgbClr val="4472C4">
                  <a:lumMod val="75000"/>
                </a:srgb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rgbClr val="4472C4">
                  <a:lumMod val="75000"/>
                </a:srgb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Е.С. Аничкин</a:t>
            </a:r>
            <a:r>
              <a:rPr lang="ru-RU" sz="2400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первый проректор по учебной работе Алтайского </a:t>
            </a:r>
            <a:r>
              <a:rPr lang="ru-RU" sz="2400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</a:t>
            </a:r>
            <a:r>
              <a:rPr lang="ru-RU" sz="2400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университета, доктор юридических наук, доцент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rgbClr val="4472C4">
                  <a:lumMod val="75000"/>
                </a:srgb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rgbClr val="4472C4">
                  <a:lumMod val="75000"/>
                </a:srgb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rgbClr val="4472C4">
                  <a:lumMod val="75000"/>
                </a:srgb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rgbClr val="4472C4">
                  <a:lumMod val="75000"/>
                </a:srgb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rgbClr val="4472C4">
                  <a:lumMod val="75000"/>
                </a:srgb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11211" y="1449984"/>
            <a:ext cx="8718464" cy="51075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Ключевые проблемы развития высшего образования в азиатских странах </a:t>
            </a:r>
            <a:endParaRPr lang="ru-RU" sz="20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двуязычия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реализации совместных образовательных программ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</a:t>
            </a:r>
            <a:r>
              <a:rPr lang="ru-RU" sz="24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нострификации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документов об  образовании, оформления рабочей визы при приглашении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зарубежных преподавателей на работу в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российские вузы.</a:t>
            </a:r>
          </a:p>
          <a:p>
            <a:pPr marL="0" indent="0">
              <a:buNone/>
            </a:pP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2" name="Picture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3385" y="59643"/>
            <a:ext cx="161448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95300" y="5152696"/>
            <a:ext cx="4128292" cy="867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0" cy="7095393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222422" y="365126"/>
            <a:ext cx="8292928" cy="697555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вопросы для рассмотрения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111210" y="2174258"/>
            <a:ext cx="8515352" cy="3453659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Изменения в системах высшего образования центрально-азиатских стран.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Единство тенденций модернизации высшего образования в центрально-азиатских странах.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Ключевые проблемы сотрудничества в развитии высшего образования центрально-азиатских стран и пути их решения.</a:t>
            </a:r>
            <a:endParaRPr lang="ru-RU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dirty="0" smtClean="0"/>
              <a:t>На примере России, Казахстана, Кыргызстана, Таджикистана, Туркменистана, Узбекистана, Китая, Монголии</a:t>
            </a:r>
            <a:endParaRPr lang="ru-RU" dirty="0"/>
          </a:p>
        </p:txBody>
      </p:sp>
      <p:pic>
        <p:nvPicPr>
          <p:cNvPr id="5" name="Picture 18"/>
          <p:cNvPicPr/>
          <p:nvPr/>
        </p:nvPicPr>
        <p:blipFill>
          <a:blip r:embed="rId3"/>
          <a:stretch>
            <a:fillRect/>
          </a:stretch>
        </p:blipFill>
        <p:spPr>
          <a:xfrm>
            <a:off x="7773014" y="0"/>
            <a:ext cx="1370985" cy="123262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228600" y="742247"/>
            <a:ext cx="8287057" cy="1016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chemeClr val="accent5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11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8360123"/>
              </p:ext>
            </p:extLst>
          </p:nvPr>
        </p:nvGraphicFramePr>
        <p:xfrm>
          <a:off x="628650" y="1825625"/>
          <a:ext cx="78867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2628900"/>
                <a:gridCol w="26289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5363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517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188" y="255588"/>
            <a:ext cx="161448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75930" y="857943"/>
            <a:ext cx="703925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Количественные показатели систем высшего образования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2720" y="1898869"/>
            <a:ext cx="823855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200" dirty="0" smtClean="0"/>
              <a:t> </a:t>
            </a:r>
            <a:endParaRPr lang="ru-RU" sz="22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189123"/>
              </p:ext>
            </p:extLst>
          </p:nvPr>
        </p:nvGraphicFramePr>
        <p:xfrm>
          <a:off x="452721" y="1898868"/>
          <a:ext cx="7010760" cy="4761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6920"/>
                <a:gridCol w="2336920"/>
                <a:gridCol w="2336920"/>
              </a:tblGrid>
              <a:tr h="84498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Государства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Количество вузов и филиалов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Количество студентов</a:t>
                      </a:r>
                      <a:endParaRPr lang="ru-RU" sz="2000" dirty="0"/>
                    </a:p>
                  </a:txBody>
                  <a:tcPr/>
                </a:tc>
              </a:tr>
              <a:tr h="48955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Китай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2500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24 млн</a:t>
                      </a:r>
                      <a:endParaRPr lang="ru-RU" sz="1800" dirty="0"/>
                    </a:p>
                  </a:txBody>
                  <a:tcPr/>
                </a:tc>
              </a:tr>
              <a:tr h="48955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Россия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 1400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smtClean="0"/>
                        <a:t> 4,5 </a:t>
                      </a:r>
                      <a:r>
                        <a:rPr lang="ru-RU" sz="1800" dirty="0" smtClean="0"/>
                        <a:t>млн</a:t>
                      </a:r>
                      <a:endParaRPr lang="ru-RU" sz="1800" dirty="0"/>
                    </a:p>
                  </a:txBody>
                  <a:tcPr/>
                </a:tc>
              </a:tr>
              <a:tr h="48955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Казахстан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 150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 800 тысяч</a:t>
                      </a:r>
                      <a:endParaRPr lang="ru-RU" sz="1800" dirty="0"/>
                    </a:p>
                  </a:txBody>
                  <a:tcPr/>
                </a:tc>
              </a:tr>
              <a:tr h="48955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Монголия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 100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 150 тысяч</a:t>
                      </a:r>
                      <a:endParaRPr lang="ru-RU" sz="1800" dirty="0"/>
                    </a:p>
                  </a:txBody>
                  <a:tcPr/>
                </a:tc>
              </a:tr>
              <a:tr h="48955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Узбекистан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 70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 300 тысяч</a:t>
                      </a:r>
                      <a:endParaRPr lang="ru-RU" sz="1800" dirty="0"/>
                    </a:p>
                  </a:txBody>
                  <a:tcPr/>
                </a:tc>
              </a:tr>
              <a:tr h="48955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Кыргызстан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50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250 тысяч</a:t>
                      </a:r>
                      <a:endParaRPr lang="ru-RU" sz="1800" dirty="0"/>
                    </a:p>
                  </a:txBody>
                  <a:tcPr/>
                </a:tc>
              </a:tr>
              <a:tr h="48955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Таджикистан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120 тысяч</a:t>
                      </a:r>
                      <a:endParaRPr lang="ru-RU" sz="1800" dirty="0"/>
                    </a:p>
                  </a:txBody>
                  <a:tcPr/>
                </a:tc>
              </a:tr>
              <a:tr h="48955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Туркменистан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25 тысяч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0" cy="7095393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222422" y="365126"/>
            <a:ext cx="8292928" cy="69755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QS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World University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Rankings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(2015/2016 год)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222421" y="1062682"/>
            <a:ext cx="8515351" cy="588181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16 вузов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 Цинхуа- 25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Пекинский Университет-41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 Фудань-51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2000" b="1" dirty="0" smtClean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Казахстан</a:t>
            </a:r>
            <a:r>
              <a:rPr lang="ru-RU" sz="2000" dirty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3 вуза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1.Казахский национальный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275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371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технический университет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551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Вузы Кыргызстана, Таджикистана, Туркменистана, Узбекистана 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Монголии в рейтинг не входят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(для сравнения) - 8 вузов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Московский государственный университет -108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Санкт-Петербургский государственный университет - 256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Новосибирский государственный университет-317</a:t>
            </a:r>
          </a:p>
          <a:p>
            <a:pPr marL="0" indent="0">
              <a:buNone/>
            </a:pPr>
            <a:endParaRPr lang="ru-RU" sz="2400" dirty="0"/>
          </a:p>
          <a:p>
            <a:endParaRPr lang="ru-RU" dirty="0"/>
          </a:p>
        </p:txBody>
      </p:sp>
      <p:pic>
        <p:nvPicPr>
          <p:cNvPr id="5" name="Picture 18"/>
          <p:cNvPicPr/>
          <p:nvPr/>
        </p:nvPicPr>
        <p:blipFill>
          <a:blip r:embed="rId3"/>
          <a:stretch>
            <a:fillRect/>
          </a:stretch>
        </p:blipFill>
        <p:spPr>
          <a:xfrm>
            <a:off x="7773014" y="0"/>
            <a:ext cx="1370985" cy="123262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228600" y="742247"/>
            <a:ext cx="8287057" cy="1016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chemeClr val="accent5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66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638" y="358347"/>
            <a:ext cx="8354712" cy="98854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концепции, законы,</a:t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в области образования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637" y="1346886"/>
            <a:ext cx="8354713" cy="517029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«Об образовании в Российской Федерации»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целевая программа развития образования на 2016-2020 </a:t>
            </a:r>
            <a:r>
              <a:rPr lang="ru-RU" sz="18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5:100:2020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Казахстан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программа развития образования на 2010 – 2020 годы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программа «</a:t>
            </a:r>
            <a:r>
              <a:rPr lang="ru-RU" sz="18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Болашак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«Назарбаев-Университет»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Кыргызстан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развития образования в </a:t>
            </a:r>
            <a:r>
              <a:rPr lang="ru-RU" sz="18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Кыргызской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Республике на 2012-2020 годы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план действий  «Образование для всех»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Таджикистан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Национальная стратегия развития интеллектуальной собственности Республики Таджикистан на 2014-2020 годы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развития высшего образования Таджикистана (2016 год</a:t>
            </a:r>
            <a:endParaRPr lang="ru-RU" sz="18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18"/>
          <p:cNvPicPr/>
          <p:nvPr/>
        </p:nvPicPr>
        <p:blipFill>
          <a:blip r:embed="rId3"/>
          <a:stretch>
            <a:fillRect/>
          </a:stretch>
        </p:blipFill>
        <p:spPr>
          <a:xfrm>
            <a:off x="7215802" y="254862"/>
            <a:ext cx="1613873" cy="157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97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-6398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708" y="254862"/>
            <a:ext cx="8317642" cy="1129095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концепции, законы,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в области образования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707" y="1482810"/>
            <a:ext cx="8631967" cy="494270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Узбекистан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Национальная программа подготовки кадров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Президентская программа «</a:t>
            </a: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Умид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Туркменистан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 реформе образования (2007 год)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«Об образовании» (2013 год)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Монголия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устойчивого развития Монголии (включает раздел об образовании)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400" b="1" dirty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</a:t>
            </a:r>
          </a:p>
          <a:p>
            <a:pPr marL="0" lvl="0" indent="0">
              <a:buNone/>
            </a:pPr>
            <a:r>
              <a:rPr lang="ru-RU" sz="2400" dirty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«1000 талантов»</a:t>
            </a:r>
          </a:p>
          <a:p>
            <a:pPr marL="0" lvl="0" indent="0">
              <a:buNone/>
            </a:pPr>
            <a:r>
              <a:rPr lang="ru-RU" sz="2400" dirty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«Проект 211»</a:t>
            </a:r>
          </a:p>
          <a:p>
            <a:pPr marL="0" lvl="0" indent="0">
              <a:buNone/>
            </a:pPr>
            <a:r>
              <a:rPr lang="ru-RU" sz="2400" dirty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«Проект 985»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18"/>
          <p:cNvPicPr/>
          <p:nvPr/>
        </p:nvPicPr>
        <p:blipFill>
          <a:blip r:embed="rId3"/>
          <a:stretch>
            <a:fillRect/>
          </a:stretch>
        </p:blipFill>
        <p:spPr>
          <a:xfrm>
            <a:off x="7215802" y="254862"/>
            <a:ext cx="1613873" cy="157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11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84204" y="642550"/>
            <a:ext cx="8231145" cy="132217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Единство тенденций </a:t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модернизации высшего образования: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314324" y="1729578"/>
            <a:ext cx="8358188" cy="4233816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Внутренние</a:t>
            </a: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требований к качеству образовательной деятельности</a:t>
            </a: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Практикоориентированность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</a:t>
            </a: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механизмов оценки и контроля деятельности вузов</a:t>
            </a: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Реструктуризация вузовский системы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сетевого взаимодействия и формирование вузовских ассоциаций</a:t>
            </a: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Интернационализация образовательной деятельности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     Виртуализация учебного процесса</a:t>
            </a:r>
          </a:p>
        </p:txBody>
      </p:sp>
      <p:pic>
        <p:nvPicPr>
          <p:cNvPr id="5" name="Picture 18"/>
          <p:cNvPicPr/>
          <p:nvPr/>
        </p:nvPicPr>
        <p:blipFill>
          <a:blip r:embed="rId4"/>
          <a:stretch>
            <a:fillRect/>
          </a:stretch>
        </p:blipFill>
        <p:spPr>
          <a:xfrm>
            <a:off x="7215802" y="254862"/>
            <a:ext cx="1613873" cy="15707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1487" y="3429000"/>
            <a:ext cx="8201025" cy="834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ru-RU" dirty="0" smtClean="0">
              <a:solidFill>
                <a:prstClr val="black"/>
              </a:solidFill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auto">
              <a:spcBef>
                <a:spcPts val="600"/>
              </a:spcBef>
              <a:spcAft>
                <a:spcPts val="600"/>
              </a:spcAft>
            </a:pP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87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90" y="100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13077" y="0"/>
            <a:ext cx="1230923" cy="1197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8281" y="457200"/>
            <a:ext cx="8367069" cy="1019908"/>
          </a:xfrm>
        </p:spPr>
        <p:txBody>
          <a:bodyPr/>
          <a:lstStyle/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Ассоциации с участием вузов азиатских стран: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-1" y="1197033"/>
            <a:ext cx="8798011" cy="5370821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ru-RU" sz="20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Евразийская ассоциация университетов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Сетевой университет ШОС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Сетевой университет СНГ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Сетевой университет БРИКС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Международная ассоциация транспортных университетов стран АТР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Российско-Киргизский консорциум технических университетов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Ассоциация вузов Сибири и Дальнего Востока и Северо-Восточных районов Китая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Ассоциация вузов Российской Федерации и Китайской Народной Республики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Ассоциация азиатских университетов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22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88" y="-143730"/>
            <a:ext cx="9144000" cy="7077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358" y="774010"/>
            <a:ext cx="8201025" cy="1435100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проблемы развития высшего образования в азиатских странах 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314325" y="1396538"/>
            <a:ext cx="8515350" cy="504133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Существенные различия в образовательном процессе вузов азиатских стран и России: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Многообразие  в классификаторах учебных программ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Различия в периодах обучения и длительности семестров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Несовпадающие требования к объему академических часов и образовательных кредитов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Соотношение обязательных курсов и курсов по выбору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8" name="Picture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88861" y="1"/>
            <a:ext cx="1436076" cy="139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14325" y="692151"/>
            <a:ext cx="6781800" cy="1200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chemeClr val="accent5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2743</TotalTime>
  <Words>542</Words>
  <Application>Microsoft Office PowerPoint</Application>
  <PresentationFormat>Экран (4:3)</PresentationFormat>
  <Paragraphs>123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Calibri</vt:lpstr>
      <vt:lpstr>Calibri Light</vt:lpstr>
      <vt:lpstr>Segoe UI</vt:lpstr>
      <vt:lpstr>Times New Roman</vt:lpstr>
      <vt:lpstr>Wingdings</vt:lpstr>
      <vt:lpstr>Тема Office</vt:lpstr>
      <vt:lpstr>2_Тема Office</vt:lpstr>
      <vt:lpstr>3_Тема Office</vt:lpstr>
      <vt:lpstr>5_Тема Office</vt:lpstr>
      <vt:lpstr>Презентация PowerPoint</vt:lpstr>
      <vt:lpstr>Основные вопросы для рассмотрения</vt:lpstr>
      <vt:lpstr>Презентация PowerPoint</vt:lpstr>
      <vt:lpstr>QS World University Rankings (2015/2016 год)</vt:lpstr>
      <vt:lpstr>Основные концепции, законы, программы в области образования</vt:lpstr>
      <vt:lpstr>Основные концепции, законы, программы в области образования</vt:lpstr>
      <vt:lpstr>Единство тенденций  модернизации высшего образования:</vt:lpstr>
      <vt:lpstr>Ассоциации с участием вузов азиатских стран: </vt:lpstr>
      <vt:lpstr>Ключевые проблемы развития высшего образования в азиатских странах </vt:lpstr>
      <vt:lpstr>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Казачинина Анна Владимировна</dc:creator>
  <cp:lastModifiedBy>user</cp:lastModifiedBy>
  <cp:revision>307</cp:revision>
  <dcterms:created xsi:type="dcterms:W3CDTF">2015-11-19T04:47:10Z</dcterms:created>
  <dcterms:modified xsi:type="dcterms:W3CDTF">2016-09-22T02:01:10Z</dcterms:modified>
</cp:coreProperties>
</file>