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80" r:id="rId3"/>
    <p:sldId id="272" r:id="rId4"/>
    <p:sldId id="258" r:id="rId5"/>
    <p:sldId id="276" r:id="rId6"/>
    <p:sldId id="277" r:id="rId7"/>
    <p:sldId id="281" r:id="rId8"/>
    <p:sldId id="273" r:id="rId9"/>
    <p:sldId id="282" r:id="rId10"/>
    <p:sldId id="283" r:id="rId11"/>
    <p:sldId id="265" r:id="rId12"/>
    <p:sldId id="284" r:id="rId13"/>
    <p:sldId id="27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ой компьютер" initials="Мк" lastIdx="1" clrIdx="0">
    <p:extLst>
      <p:ext uri="{19B8F6BF-5375-455C-9EA6-DF929625EA0E}">
        <p15:presenceInfo xmlns:p15="http://schemas.microsoft.com/office/powerpoint/2012/main" userId="Мой компьютер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6570048309178744E-2"/>
          <c:y val="0.15169655862173886"/>
          <c:w val="0.97342995169082125"/>
          <c:h val="0.8337102288997085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 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3AB5-4A4D-ABA3-84BFAC68DDD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3AB5-4A4D-ABA3-84BFAC68DDD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3AB5-4A4D-ABA3-84BFAC68DDD6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3AB5-4A4D-ABA3-84BFAC68DDD6}"/>
              </c:ext>
            </c:extLst>
          </c:dPt>
          <c:dLbls>
            <c:dLbl>
              <c:idx val="0"/>
              <c:layout>
                <c:manualLayout>
                  <c:x val="-0.24653391152192941"/>
                  <c:y val="-0.1627851019617414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A697F91-0A1F-46E1-8733-36D98978DC11}" type="CATEGORYNAME">
                      <a:rPr lang="ru-RU" sz="2400" smtClean="0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[ИМЯ КАТЕГОРИИ]</a:t>
                    </a:fld>
                    <a:r>
                      <a:rPr lang="ru-RU" sz="2400" baseline="0" dirty="0">
                        <a:solidFill>
                          <a:schemeClr val="bg1"/>
                        </a:solidFill>
                      </a:rPr>
                      <a:t> </a:t>
                    </a:r>
                    <a:fld id="{C42CF156-F864-4672-9147-DCD28F6E73C2}" type="VALUE">
                      <a:rPr lang="ru-RU" sz="2400" baseline="0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bg1"/>
                          </a:solidFill>
                        </a:defRPr>
                      </a:pPr>
                      <a:t>[ЗНАЧЕНИЕ]</a:t>
                    </a:fld>
                    <a:endParaRPr lang="ru-RU" sz="2400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981884057971015"/>
                      <c:h val="0.1914921341435668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AB5-4A4D-ABA3-84BFAC68DDD6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E2CDC8C-D66B-4D5D-AE3E-A08434B17D7B}" type="CATEGORYNAME">
                      <a:rPr lang="ru-RU" sz="2400" smtClean="0">
                        <a:solidFill>
                          <a:schemeClr val="bg1"/>
                        </a:solidFill>
                      </a:rPr>
                      <a:pPr>
                        <a:defRPr/>
                      </a:pPr>
                      <a:t>[ИМЯ КАТЕГОРИИ]</a:t>
                    </a:fld>
                    <a:r>
                      <a:rPr lang="ru-RU" sz="2400" baseline="0" dirty="0">
                        <a:solidFill>
                          <a:schemeClr val="bg1"/>
                        </a:solidFill>
                      </a:rPr>
                      <a:t> </a:t>
                    </a:r>
                    <a:fld id="{5089F85F-0176-438C-A59E-CAA3816A9A59}" type="VALUE">
                      <a:rPr lang="ru-RU" sz="2400" baseline="0">
                        <a:solidFill>
                          <a:schemeClr val="bg1"/>
                        </a:solidFill>
                      </a:rPr>
                      <a:pPr>
                        <a:defRPr/>
                      </a:pPr>
                      <a:t>[ЗНАЧЕНИЕ]</a:t>
                    </a:fld>
                    <a:endParaRPr lang="ru-RU" sz="2400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528985507246374"/>
                      <c:h val="0.156468424195040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AB5-4A4D-ABA3-84BFAC68DDD6}"/>
                </c:ext>
              </c:extLst>
            </c:dLbl>
            <c:dLbl>
              <c:idx val="2"/>
              <c:layout>
                <c:manualLayout>
                  <c:x val="0.21233510213397239"/>
                  <c:y val="3.14243572896428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F7D15D9-686D-4139-99FC-B3DBB4860D93}" type="CATEGORYNAME">
                      <a:rPr lang="ru-RU" sz="2400" smtClean="0">
                        <a:solidFill>
                          <a:schemeClr val="bg1"/>
                        </a:solidFill>
                      </a:rPr>
                      <a:pPr>
                        <a:defRPr/>
                      </a:pPr>
                      <a:t>[ИМЯ КАТЕГОРИИ]</a:t>
                    </a:fld>
                    <a:endParaRPr lang="ru-RU" sz="2400" baseline="0" dirty="0">
                      <a:solidFill>
                        <a:schemeClr val="bg1"/>
                      </a:solidFill>
                    </a:endParaRPr>
                  </a:p>
                  <a:p>
                    <a:pPr>
                      <a:defRPr/>
                    </a:pPr>
                    <a:r>
                      <a:rPr lang="ru-RU" sz="2400" baseline="0" dirty="0">
                        <a:solidFill>
                          <a:schemeClr val="bg1"/>
                        </a:solidFill>
                      </a:rPr>
                      <a:t> </a:t>
                    </a:r>
                    <a:fld id="{6B2554C2-A1C6-4166-B3DF-2FF6D7D562E4}" type="VALUE">
                      <a:rPr lang="ru-RU" sz="2400" baseline="0">
                        <a:solidFill>
                          <a:schemeClr val="bg1"/>
                        </a:solidFill>
                      </a:rPr>
                      <a:pPr>
                        <a:defRPr/>
                      </a:pPr>
                      <a:t>[ЗНАЧЕНИЕ]</a:t>
                    </a:fld>
                    <a:endParaRPr lang="ru-RU" sz="2400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8937198067633"/>
                      <c:h val="0.1885734916478563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3AB5-4A4D-ABA3-84BFAC68DDD6}"/>
                </c:ext>
              </c:extLst>
            </c:dLbl>
            <c:dLbl>
              <c:idx val="3"/>
              <c:layout>
                <c:manualLayout>
                  <c:x val="9.2293354635018449E-2"/>
                  <c:y val="0.16158179392177763"/>
                </c:manualLayout>
              </c:layout>
              <c:tx>
                <c:rich>
                  <a:bodyPr/>
                  <a:lstStyle/>
                  <a:p>
                    <a:fld id="{6F4AB66A-4ED0-4A73-9A4A-34AB8DC0CD92}" type="CATEGORYNAME">
                      <a:rPr lang="ru-RU" sz="2400" smtClean="0">
                        <a:solidFill>
                          <a:schemeClr val="bg1"/>
                        </a:solidFill>
                      </a:rPr>
                      <a:pPr/>
                      <a:t>[ИМЯ КАТЕГОРИИ]</a:t>
                    </a:fld>
                    <a:endParaRPr lang="ru-RU" sz="1197" baseline="0" dirty="0">
                      <a:solidFill>
                        <a:srgbClr val="44546A"/>
                      </a:solidFill>
                    </a:endParaRPr>
                  </a:p>
                  <a:p>
                    <a:r>
                      <a:rPr lang="ru-RU" sz="2000" baseline="0" dirty="0"/>
                      <a:t>       </a:t>
                    </a:r>
                    <a:fld id="{3A140451-5128-4040-82F0-1A3BFD648483}" type="VALUE">
                      <a:rPr lang="ru-RU" sz="2000" baseline="0">
                        <a:solidFill>
                          <a:schemeClr val="bg1"/>
                        </a:solidFill>
                      </a:rPr>
                      <a:pPr/>
                      <a:t>[ЗНАЧЕНИЕ]</a:t>
                    </a:fld>
                    <a:endParaRPr lang="ru-RU" sz="2000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AB5-4A4D-ABA3-84BFAC68DD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Ринофарингит</c:v>
                </c:pt>
                <c:pt idx="1">
                  <c:v>Трахеит</c:v>
                </c:pt>
                <c:pt idx="2">
                  <c:v>Бронхит</c:v>
                </c:pt>
                <c:pt idx="3">
                  <c:v>Тонзиллит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0.56000000000000005</c:v>
                </c:pt>
                <c:pt idx="1">
                  <c:v>0.17</c:v>
                </c:pt>
                <c:pt idx="2">
                  <c:v>0.15</c:v>
                </c:pt>
                <c:pt idx="3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B5-4A4D-ABA3-84BFAC68DDD6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876473659024667"/>
          <c:y val="0.13343488520329297"/>
          <c:w val="0.74589594118414759"/>
          <c:h val="0.771010725901010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effectLst>
              <a:outerShdw blurRad="165100" dist="50800" dir="7740000" sx="1000" sy="1000" algn="ctr" rotWithShape="0">
                <a:srgbClr val="000000">
                  <a:alpha val="43137"/>
                </a:srgbClr>
              </a:outerShdw>
            </a:effectLst>
          </c:spPr>
          <c:explosion val="27"/>
          <c:dPt>
            <c:idx val="0"/>
            <c:bubble3D val="0"/>
            <c:explosion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>
                <a:outerShdw blurRad="165100" dist="50800" dir="7740000" sx="1000" sy="1000" algn="ctr" rotWithShape="0">
                  <a:srgbClr val="000000">
                    <a:alpha val="43137"/>
                  </a:srgbClr>
                </a:outerShdw>
              </a:effectLst>
              <a:scene3d>
                <a:camera prst="orthographicFront"/>
                <a:lightRig rig="threePt" dir="t"/>
              </a:scene3d>
              <a:sp3d contourW="25400">
                <a:bevelT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307-47CD-B133-6EF3D593E84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>
                <a:outerShdw blurRad="165100" dist="190500" dir="7560000" sx="1000" sy="1000" algn="ctr" rotWithShape="0">
                  <a:srgbClr val="000000">
                    <a:alpha val="43137"/>
                  </a:srgbClr>
                </a:outerShdw>
              </a:effectLst>
              <a:scene3d>
                <a:camera prst="orthographicFront"/>
                <a:lightRig rig="threePt" dir="t"/>
              </a:scene3d>
              <a:sp3d contourW="25400">
                <a:bevelT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307-47CD-B133-6EF3D593E84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>
                <a:outerShdw blurRad="165100" dist="50800" dir="7740000" sx="1000" sy="1000" algn="ctr" rotWithShape="0">
                  <a:srgbClr val="000000">
                    <a:alpha val="43137"/>
                  </a:srgbClr>
                </a:outerShdw>
              </a:effectLst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F1A-45C8-B068-4AC4B391352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>
                <a:outerShdw blurRad="165100" dist="50800" dir="7740000" sx="1000" sy="1000" algn="ctr" rotWithShape="0">
                  <a:srgbClr val="000000">
                    <a:alpha val="43137"/>
                  </a:srgbClr>
                </a:outerShdw>
              </a:effectLst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F1A-45C8-B068-4AC4B3913522}"/>
              </c:ext>
            </c:extLst>
          </c:dPt>
          <c:dLbls>
            <c:dLbl>
              <c:idx val="0"/>
              <c:layout>
                <c:manualLayout>
                  <c:x val="-0.17444854657495876"/>
                  <c:y val="-0.2047002827555329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71B72CD-084C-453F-8C5F-070E2BCD1AD3}" type="VALUE">
                      <a:rPr lang="ru-RU" sz="2400" smtClean="0">
                        <a:solidFill>
                          <a:schemeClr val="bg1"/>
                        </a:solidFill>
                      </a:rPr>
                      <a:pPr>
                        <a:defRPr/>
                      </a:pPr>
                      <a:t>[ЗНАЧЕНИЕ]</a:t>
                    </a:fld>
                    <a:endParaRPr lang="ru-RU" sz="2400" dirty="0">
                      <a:solidFill>
                        <a:schemeClr val="bg1"/>
                      </a:solidFill>
                    </a:endParaRPr>
                  </a:p>
                  <a:p>
                    <a:pPr>
                      <a:defRPr/>
                    </a:pPr>
                    <a:r>
                      <a:rPr lang="ru-RU" sz="2400" dirty="0">
                        <a:solidFill>
                          <a:schemeClr val="bg1"/>
                        </a:solidFill>
                      </a:rPr>
                      <a:t>вирусы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276179286877674"/>
                      <c:h val="0.218683386613985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307-47CD-B133-6EF3D593E844}"/>
                </c:ext>
              </c:extLst>
            </c:dLbl>
            <c:dLbl>
              <c:idx val="1"/>
              <c:layout>
                <c:manualLayout>
                  <c:x val="0.15727931488801053"/>
                  <c:y val="0.1338251485482279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D1253BE-F5FC-49EF-9A6B-A8655E3B165D}" type="VALUE">
                      <a:rPr lang="ru-RU" sz="2400" smtClean="0">
                        <a:solidFill>
                          <a:schemeClr val="bg1"/>
                        </a:solidFill>
                      </a:rPr>
                      <a:pPr>
                        <a:defRPr/>
                      </a:pPr>
                      <a:t>[ЗНАЧЕНИЕ]</a:t>
                    </a:fld>
                    <a:endParaRPr lang="ru-RU" sz="2400" dirty="0">
                      <a:solidFill>
                        <a:schemeClr val="bg1"/>
                      </a:solidFill>
                    </a:endParaRPr>
                  </a:p>
                  <a:p>
                    <a:pPr>
                      <a:defRPr/>
                    </a:pPr>
                    <a:r>
                      <a:rPr lang="ru-RU" sz="2400" dirty="0">
                        <a:solidFill>
                          <a:schemeClr val="bg1"/>
                        </a:solidFill>
                      </a:rPr>
                      <a:t>бактерии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762845849802371"/>
                      <c:h val="0.1871108289858010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307-47CD-B133-6EF3D593E8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Вирусы</c:v>
                </c:pt>
                <c:pt idx="1">
                  <c:v>Бактерии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0.7</c:v>
                </c:pt>
                <c:pt idx="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07-47CD-B133-6EF3D593E8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00FC89-D522-A740-DA25-1F7F70C8D7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C8DBFEA-63D3-6F41-69BF-30C3C10CDB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7DDC0E-40F8-308C-2AFD-7C2E6146F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AB76A-3D30-4550-B631-C8DF35903197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1733FB-B0D0-B24D-4C7B-5820034C9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BE69A3-0AD3-BD8D-83F4-8AA345E35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4A1C-9CE6-4855-AD87-017A30C2F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382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7A95D7-3134-7FF1-9780-DF65CDD4F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763A83-CFF7-737E-C405-15838C171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796293-0737-C827-BF4C-1C7B0D049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AB76A-3D30-4550-B631-C8DF35903197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27368C-0B17-7232-9AA2-10F804E8A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CDD983-3E8F-0503-06C6-892F6BB4E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4A1C-9CE6-4855-AD87-017A30C2F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000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1D6CCB-A63C-1320-5A4E-F86849079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135CB1-8E3A-D399-3D4F-2D78FCED0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51F6DA-546A-5F79-8E30-A5ED615E5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AB76A-3D30-4550-B631-C8DF35903197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E97A25-DC19-536C-F2A4-1C336E566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3932B7-03EB-CDA7-3D77-562F12A92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4A1C-9CE6-4855-AD87-017A30C2F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374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1DF95-5109-0C2C-529B-9D831C52E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FEB59F-0A4A-E66F-FBC4-F93316C5D8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06EE71-7392-C0E5-6EEF-2C253649C2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369B4E-BBF2-6A42-FD23-1A03EC516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AB76A-3D30-4550-B631-C8DF35903197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C6CAFAF-FCA4-DD6E-28A0-9B56A46F8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880CD06-B428-D44C-9C1F-2A9AB12CA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4A1C-9CE6-4855-AD87-017A30C2F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718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B9C41D-AD52-A64B-F00D-5AF39C65A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A2C9F9-D2A0-0AC6-37BB-84608D0C8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92684A1-3B33-A035-1C91-0D108593B8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76F05D2-A977-1795-DB67-7BB38DDF9F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531717A-1D64-1E92-E77D-479D86F103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09AA760-BB77-5AE9-EE86-1A69870D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AB76A-3D30-4550-B631-C8DF35903197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305C840-F434-5179-0F71-3D9CB0AE8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B5B2BB6-F763-089C-DA3C-B4EFBD57E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4A1C-9CE6-4855-AD87-017A30C2F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424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76CA8D-9595-B343-46D0-C6200A820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37230EC-5831-E55D-5966-6467DB48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AB76A-3D30-4550-B631-C8DF35903197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81EA581-091C-93D2-DE08-ABCFDB24C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3F42113-9394-42E7-29F8-02B253DE6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4A1C-9CE6-4855-AD87-017A30C2F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140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3D1B75C-AC1D-0844-1FD6-F63A060E1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AB76A-3D30-4550-B631-C8DF35903197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48FC382-31A3-44F5-8F6F-C0A368733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DF10A48-FD85-3831-0884-0C6AFB01A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4A1C-9CE6-4855-AD87-017A30C2F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496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B78632-0B82-50C2-1BAE-36BA2CC6A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7B9651-1D51-B7DD-3E60-61376F048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EE58121-B418-E598-01AE-DFD5F6282D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4063B0-7E3D-0E04-D2B4-E7CA6DBE9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AB76A-3D30-4550-B631-C8DF35903197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190EDF-CC75-FADD-2FA8-9DAF6AA50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9E3559-EFC0-9AD8-3F76-A278ED6A0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4A1C-9CE6-4855-AD87-017A30C2F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534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B3502D-97EF-C7D8-1EF0-24BE3F2CC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498D6BC-A912-9049-E4E6-33143DEAC4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B5002E8-C247-DC20-B7E6-BDF086780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CEA8022-0D88-010E-D97A-FCD0457E0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AB76A-3D30-4550-B631-C8DF35903197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7A54FA-0332-36CC-8E2F-C34CF5B8A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35D5701-6E2F-CF60-713D-BF2B3A58B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4A1C-9CE6-4855-AD87-017A30C2F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143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DA889C-AAF3-62F9-91E0-34555E5D1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B855576-8515-C6F3-DB10-BA4C61D6C4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7357F1-AFD5-2165-99D5-6535D0FE6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AB76A-3D30-4550-B631-C8DF35903197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861737-705F-E6DA-EB9B-7622328C3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F06A30-47D4-70C2-CA54-94637D2BD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4A1C-9CE6-4855-AD87-017A30C2F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248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3A8FA24-6749-DA47-EC23-68E0B97B24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00FE23E-063F-B52C-C3C8-B0597AD49C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008F17-CF7F-45D1-6F41-C31E98AA3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AB76A-3D30-4550-B631-C8DF35903197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7DF0EB-57A7-D033-F324-E17D60E51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59A551-49E3-0AA8-FB40-B55F0D893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4A1C-9CE6-4855-AD87-017A30C2F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635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48207-F3D7-D2A2-E5DF-04E1A197C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DB7842-1F40-0B09-07F6-3DBF0971A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F6CF73-C470-7CC3-73FE-D77230D66B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AB76A-3D30-4550-B631-C8DF35903197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B0B795-F0D4-C05B-D68C-27ADE52CD5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33BADE-91D6-C9D9-495D-E90D13B309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04A1C-9CE6-4855-AD87-017A30C2F7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36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B6DB26-1CBE-C9EB-4148-B478DBB1B7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Низкоинтенсивная лазерная терапия - как метод иммунной реабилитации у часто болеющих детей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F0AD03D-E740-BC5C-F805-61DD13B6CE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34043" y="3819380"/>
            <a:ext cx="5758375" cy="2743199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Вирясова Е.В., Черданцева М.А., Хусаинова Э.Э.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ФГБОУ ВО Ульяновский государственный университет, Ульяновск, Россия;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Научный руководитель: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Черданцев Александр Петрович, </a:t>
            </a:r>
            <a:r>
              <a:rPr lang="ru-RU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доктор медицинских наук, профессор кафедры педиатрии.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063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96CC39-703D-871F-744F-B5109605B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«Часто болеющие дети»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2DEEA0-6355-FA82-1823-1AC782C15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Данная группа детей несколько десятилетий создаёт комплекс проблем как медицинского, социального, так и экономического характера, так как приводит к «хроническим» «больничным листам» и снижению уровня здоровья детей.</a:t>
            </a:r>
          </a:p>
          <a:p>
            <a:pPr marL="0" indent="0">
              <a:buNone/>
            </a:pPr>
            <a:r>
              <a:rPr lang="ru-RU" dirty="0"/>
              <a:t>Ещё в 1986 году акад. РАН А.А. Баранов и проф. В.Ю. Альбицкий ввели такой термин, как «часто болеющие дети» (ЧБД).</a:t>
            </a:r>
          </a:p>
          <a:p>
            <a:pPr marL="0" indent="0">
              <a:buNone/>
            </a:pPr>
            <a:r>
              <a:rPr lang="ru-RU" dirty="0"/>
              <a:t>В качестве критерия включения в неё авторы предложили использовать число обращений за медицинской помощью по поводу ОРЗ в течение года с учётом возраста ребёнка.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762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5">
            <a:extLst>
              <a:ext uri="{FF2B5EF4-FFF2-40B4-BE49-F238E27FC236}">
                <a16:creationId xmlns:a16="http://schemas.microsoft.com/office/drawing/2014/main" id="{B48F2BBC-DCB6-CCE0-7E0A-9D23FB1BD7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7754628"/>
              </p:ext>
            </p:extLst>
          </p:nvPr>
        </p:nvGraphicFramePr>
        <p:xfrm>
          <a:off x="436098" y="393895"/>
          <a:ext cx="11082997" cy="590491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42846">
                  <a:extLst>
                    <a:ext uri="{9D8B030D-6E8A-4147-A177-3AD203B41FA5}">
                      <a16:colId xmlns:a16="http://schemas.microsoft.com/office/drawing/2014/main" val="997719479"/>
                    </a:ext>
                  </a:extLst>
                </a:gridCol>
                <a:gridCol w="2746717">
                  <a:extLst>
                    <a:ext uri="{9D8B030D-6E8A-4147-A177-3AD203B41FA5}">
                      <a16:colId xmlns:a16="http://schemas.microsoft.com/office/drawing/2014/main" val="2629053919"/>
                    </a:ext>
                  </a:extLst>
                </a:gridCol>
                <a:gridCol w="2746717">
                  <a:extLst>
                    <a:ext uri="{9D8B030D-6E8A-4147-A177-3AD203B41FA5}">
                      <a16:colId xmlns:a16="http://schemas.microsoft.com/office/drawing/2014/main" val="1385732861"/>
                    </a:ext>
                  </a:extLst>
                </a:gridCol>
                <a:gridCol w="2746717">
                  <a:extLst>
                    <a:ext uri="{9D8B030D-6E8A-4147-A177-3AD203B41FA5}">
                      <a16:colId xmlns:a16="http://schemas.microsoft.com/office/drawing/2014/main" val="1749202110"/>
                    </a:ext>
                  </a:extLst>
                </a:gridCol>
              </a:tblGrid>
              <a:tr h="674531">
                <a:tc gridSpan="2">
                  <a:txBody>
                    <a:bodyPr/>
                    <a:lstStyle/>
                    <a:p>
                      <a:r>
                        <a:rPr lang="ru-RU" dirty="0"/>
                        <a:t>Критерий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/>
                        <a:t>Автор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/>
                        <a:t>Год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786345"/>
                  </a:ext>
                </a:extLst>
              </a:tr>
              <a:tr h="658383">
                <a:tc>
                  <a:txBody>
                    <a:bodyPr/>
                    <a:lstStyle/>
                    <a:p>
                      <a:r>
                        <a:rPr lang="ru-RU" dirty="0"/>
                        <a:t>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Кратность обращений в год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102727"/>
                  </a:ext>
                </a:extLst>
              </a:tr>
              <a:tr h="516308">
                <a:tc>
                  <a:txBody>
                    <a:bodyPr/>
                    <a:lstStyle/>
                    <a:p>
                      <a:r>
                        <a:rPr lang="ru-RU" dirty="0"/>
                        <a:t>До 1 года</a:t>
                      </a:r>
                    </a:p>
                    <a:p>
                      <a:r>
                        <a:rPr lang="ru-RU" dirty="0"/>
                        <a:t>1-3 года</a:t>
                      </a:r>
                    </a:p>
                    <a:p>
                      <a:r>
                        <a:rPr lang="ru-RU" dirty="0"/>
                        <a:t>4-5 лет</a:t>
                      </a:r>
                    </a:p>
                    <a:p>
                      <a:r>
                        <a:rPr lang="ru-RU" dirty="0"/>
                        <a:t>Старше 5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 и более</a:t>
                      </a:r>
                    </a:p>
                    <a:p>
                      <a:r>
                        <a:rPr lang="ru-RU" dirty="0"/>
                        <a:t>6 и более</a:t>
                      </a:r>
                    </a:p>
                    <a:p>
                      <a:r>
                        <a:rPr lang="ru-RU" dirty="0"/>
                        <a:t>5 и более</a:t>
                      </a:r>
                    </a:p>
                    <a:p>
                      <a:r>
                        <a:rPr lang="ru-RU" dirty="0"/>
                        <a:t>4 и более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Альбицкий Ю.В.</a:t>
                      </a:r>
                      <a:br>
                        <a:rPr lang="ru-RU" dirty="0"/>
                      </a:br>
                      <a:r>
                        <a:rPr lang="ru-RU" dirty="0"/>
                        <a:t>Баранов А.А.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1986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659981"/>
                  </a:ext>
                </a:extLst>
              </a:tr>
              <a:tr h="516308">
                <a:tc>
                  <a:txBody>
                    <a:bodyPr/>
                    <a:lstStyle/>
                    <a:p>
                      <a:r>
                        <a:rPr lang="ru-RU" dirty="0"/>
                        <a:t>Все возраста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 и более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Марков Т.П.</a:t>
                      </a:r>
                      <a:br>
                        <a:rPr lang="ru-RU" dirty="0"/>
                      </a:br>
                      <a:r>
                        <a:rPr lang="ru-RU" dirty="0" err="1"/>
                        <a:t>Чувиров</a:t>
                      </a:r>
                      <a:r>
                        <a:rPr lang="ru-RU" dirty="0"/>
                        <a:t> Д.Г.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895141"/>
                  </a:ext>
                </a:extLst>
              </a:tr>
              <a:tr h="516308">
                <a:tc>
                  <a:txBody>
                    <a:bodyPr/>
                    <a:lstStyle/>
                    <a:p>
                      <a:r>
                        <a:rPr lang="ru-RU" dirty="0"/>
                        <a:t>Все возраста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ежемесячно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Учайкин В.Ф.</a:t>
                      </a:r>
                      <a:br>
                        <a:rPr lang="ru-RU" dirty="0"/>
                      </a:br>
                      <a:r>
                        <a:rPr lang="ru-RU" dirty="0" err="1"/>
                        <a:t>Кладова</a:t>
                      </a:r>
                      <a:r>
                        <a:rPr lang="ru-RU" dirty="0"/>
                        <a:t> О.В.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351788"/>
                  </a:ext>
                </a:extLst>
              </a:tr>
              <a:tr h="565545">
                <a:tc>
                  <a:txBody>
                    <a:bodyPr/>
                    <a:lstStyle/>
                    <a:p>
                      <a:r>
                        <a:rPr lang="ru-RU" dirty="0"/>
                        <a:t>1-3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 и более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J.G. Bartlett</a:t>
                      </a:r>
                      <a:r>
                        <a:rPr lang="ru-RU" dirty="0"/>
                        <a:t>,</a:t>
                      </a:r>
                      <a:endParaRPr lang="en-US" dirty="0"/>
                    </a:p>
                    <a:p>
                      <a:r>
                        <a:rPr lang="ru-RU" dirty="0"/>
                        <a:t>Таточенко В.К. </a:t>
                      </a:r>
                    </a:p>
                    <a:p>
                      <a:r>
                        <a:rPr lang="ru-RU" dirty="0"/>
                        <a:t>Ярцев М.Н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2001</a:t>
                      </a:r>
                    </a:p>
                    <a:p>
                      <a:r>
                        <a:rPr lang="ru-RU" dirty="0"/>
                        <a:t>2001</a:t>
                      </a:r>
                    </a:p>
                    <a:p>
                      <a:r>
                        <a:rPr lang="ru-RU" dirty="0"/>
                        <a:t>2006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706709"/>
                  </a:ext>
                </a:extLst>
              </a:tr>
              <a:tr h="516308">
                <a:tc>
                  <a:txBody>
                    <a:bodyPr/>
                    <a:lstStyle/>
                    <a:p>
                      <a:r>
                        <a:rPr lang="ru-RU" dirty="0"/>
                        <a:t>В 1 год жизни </a:t>
                      </a:r>
                    </a:p>
                    <a:p>
                      <a:r>
                        <a:rPr lang="ru-RU" dirty="0"/>
                        <a:t>Во 2 год </a:t>
                      </a:r>
                    </a:p>
                    <a:p>
                      <a:r>
                        <a:rPr lang="ru-RU" dirty="0"/>
                        <a:t>3-4 года </a:t>
                      </a:r>
                    </a:p>
                    <a:p>
                      <a:r>
                        <a:rPr lang="ru-RU" dirty="0"/>
                        <a:t>5-7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 и более</a:t>
                      </a:r>
                    </a:p>
                    <a:p>
                      <a:r>
                        <a:rPr lang="ru-RU" dirty="0"/>
                        <a:t>8 и более</a:t>
                      </a:r>
                    </a:p>
                    <a:p>
                      <a:r>
                        <a:rPr lang="ru-RU" dirty="0"/>
                        <a:t>6 и более</a:t>
                      </a:r>
                    </a:p>
                    <a:p>
                      <a:r>
                        <a:rPr lang="ru-RU" dirty="0"/>
                        <a:t>4 и более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Del-Rio-Navarro B.E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9268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429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187C70-ACC6-020F-A0AD-85C2F03C0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Альтернативные подходы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F5188D-80CF-0C14-6253-3FDA3A86B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расчёт инфекционного индекса для детей старше 3 лет (определение отношения количества перенесённых за год ОРЗ к возрасту; значение для ЧБД — 1,1–3,5);</a:t>
            </a:r>
          </a:p>
          <a:p>
            <a:r>
              <a:rPr lang="ru-RU" dirty="0"/>
              <a:t>частоту заболеваний (острых и обострений хронических) как отношение их числа к периоду наблюдения, выраженному в днях (в расчёте на 1000 дней);</a:t>
            </a:r>
          </a:p>
          <a:p>
            <a:r>
              <a:rPr lang="ru-RU" dirty="0"/>
              <a:t>разделение ЧБД на «условно» и «истинно» болеющие.</a:t>
            </a:r>
          </a:p>
        </p:txBody>
      </p:sp>
    </p:spTree>
    <p:extLst>
      <p:ext uri="{BB962C8B-B14F-4D97-AF65-F5344CB8AC3E}">
        <p14:creationId xmlns:p14="http://schemas.microsoft.com/office/powerpoint/2010/main" val="3338804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41B2C7-6233-67BB-EC86-E2B87E6A3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1478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Особенности течения ОРЗ у детей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438A8F-B6B3-FE7E-C7B7-85989EABA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572" y="1272515"/>
            <a:ext cx="10819228" cy="522035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Повышенная склонность к указанным заболеваниям у детей, преимущественно первых 3—5 лет жизни, обусловлена анатомо-физиологическими особенностями детского организма (прежде всего иммунной и эндокринной системы), психосоциальными и эпидемиологическими факторами. </a:t>
            </a:r>
          </a:p>
          <a:p>
            <a:pPr marL="0" indent="0">
              <a:buNone/>
            </a:pPr>
            <a:r>
              <a:rPr lang="ru-RU" dirty="0"/>
              <a:t>Рецидивирующие респираторные заболевания приводят:</a:t>
            </a:r>
          </a:p>
          <a:p>
            <a:r>
              <a:rPr lang="ru-RU" dirty="0"/>
              <a:t>к сенсибилизации организма </a:t>
            </a:r>
          </a:p>
          <a:p>
            <a:r>
              <a:rPr lang="ru-RU" dirty="0"/>
              <a:t>снижению иммунного статуса</a:t>
            </a:r>
          </a:p>
          <a:p>
            <a:r>
              <a:rPr lang="ru-RU" dirty="0"/>
              <a:t>к развитию нервно-психических нарушений у детей (формирование различных невротических реакций) </a:t>
            </a:r>
          </a:p>
          <a:p>
            <a:r>
              <a:rPr lang="ru-RU" dirty="0"/>
              <a:t>замедлению физического развития.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3100" u="sng" dirty="0"/>
              <a:t>Факторы риска развития рекуррентной респираторной инфекции у детей:</a:t>
            </a:r>
          </a:p>
          <a:p>
            <a:endParaRPr lang="ru-RU" dirty="0"/>
          </a:p>
          <a:p>
            <a:r>
              <a:rPr lang="ru-RU" dirty="0"/>
              <a:t>У детей до года – перевод ребенка на искусственное вскармливание</a:t>
            </a:r>
          </a:p>
          <a:p>
            <a:r>
              <a:rPr lang="ru-RU" dirty="0"/>
              <a:t>У детей дошкольного возраста – ранняя социализация.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905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C9B72A1E-9617-2D4A-7B24-B51B6AB87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В нозологической структуре у ЧБД преобладают:</a:t>
            </a:r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43C02EC8-1AD6-DC81-BCAE-71102A7801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6543436"/>
              </p:ext>
            </p:extLst>
          </p:nvPr>
        </p:nvGraphicFramePr>
        <p:xfrm>
          <a:off x="304800" y="1343818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25555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6A8F1783-FB7B-5AAF-3B99-E337B16D0F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3298232"/>
              </p:ext>
            </p:extLst>
          </p:nvPr>
        </p:nvGraphicFramePr>
        <p:xfrm>
          <a:off x="5166360" y="2363417"/>
          <a:ext cx="7711440" cy="4971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200CA2E3-FE0E-8B94-951B-70663CF76D28}"/>
              </a:ext>
            </a:extLst>
          </p:cNvPr>
          <p:cNvSpPr/>
          <p:nvPr/>
        </p:nvSpPr>
        <p:spPr>
          <a:xfrm rot="2397357">
            <a:off x="6355391" y="2708391"/>
            <a:ext cx="1005840" cy="11734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67F836-F5E0-5609-57BB-6E822145D148}"/>
              </a:ext>
            </a:extLst>
          </p:cNvPr>
          <p:cNvSpPr txBox="1"/>
          <p:nvPr/>
        </p:nvSpPr>
        <p:spPr>
          <a:xfrm>
            <a:off x="518160" y="1097280"/>
            <a:ext cx="60502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Микроорганизмы слизистой оболочки носа определяли в 32 % случаев, из зева — в 65 %.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детей до 1 года из возбудителей чаще выделяется: на первом месте St.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Aureus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(38 %), далее, по убыванию,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Enterococcus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faecium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(28 %),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Pneumonia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(6 %),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Candida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albicans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(6 %),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Pneumonia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(4 %) и другие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F04D2C2-4F7F-9533-429D-011BF4198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" y="3259370"/>
            <a:ext cx="2425484" cy="161698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AAECF34-BEC4-B72C-DB83-71B5BCE3F7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43180"/>
            <a:ext cx="1878330" cy="140874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E654D53-1622-CEDB-3BB2-468586E4ED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8296" y="406549"/>
            <a:ext cx="3337560" cy="187737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53BAEE2-0D30-7116-A239-C8F8898B97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8168" y="3036051"/>
            <a:ext cx="2857500" cy="3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75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75ACCA-7795-ABD3-CD11-444290BAB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часто болеющих детей наблюдались следующие изменения в иммунной системе: </a:t>
            </a:r>
            <a:b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283EF0-E728-24FA-FDBC-9A53A50E1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Снижение иммунной реактивности лейкоцитов, нейтрофилов, л </a:t>
            </a:r>
            <a:r>
              <a:rPr lang="ru-RU" dirty="0" err="1"/>
              <a:t>имфоцитов</a:t>
            </a:r>
            <a:endParaRPr lang="ru-RU" dirty="0"/>
          </a:p>
          <a:p>
            <a:r>
              <a:rPr lang="ru-RU" dirty="0"/>
              <a:t>Снижение продукции интерферонов</a:t>
            </a:r>
          </a:p>
          <a:p>
            <a:r>
              <a:rPr lang="ru-RU" dirty="0"/>
              <a:t>Снижение </a:t>
            </a:r>
            <a:r>
              <a:rPr lang="ru-RU" dirty="0" err="1"/>
              <a:t>иммунорегуляторных</a:t>
            </a:r>
            <a:r>
              <a:rPr lang="ru-RU" dirty="0"/>
              <a:t> цитокинов</a:t>
            </a:r>
          </a:p>
          <a:p>
            <a:r>
              <a:rPr lang="ru-RU" dirty="0"/>
              <a:t>Дисбаланс в системе интерферонов </a:t>
            </a:r>
          </a:p>
          <a:p>
            <a:r>
              <a:rPr lang="ru-RU" dirty="0"/>
              <a:t>Физиологическая незрелость </a:t>
            </a:r>
            <a:r>
              <a:rPr lang="ru-RU" dirty="0" err="1"/>
              <a:t>иммуной</a:t>
            </a:r>
            <a:r>
              <a:rPr lang="ru-RU" dirty="0"/>
              <a:t> системы слизистых оболочек, включая снижение </a:t>
            </a:r>
            <a:r>
              <a:rPr lang="en-US" dirty="0"/>
              <a:t>IgA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7697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A2413A-B481-8BE1-AE0C-D9B2BC810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Современные возможности реабилитации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FBFE10-FDEE-6CEB-82BE-ABE69CD95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280" y="2772729"/>
            <a:ext cx="11003280" cy="218027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Основной акцент в реабилитации современной педиатрии – лекарственное воздействие, но существуют и альтернативные приемы, включающие использование методов физической реабилитации.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8588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A10108-857C-B092-163C-CE33AFE65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/>
              <a:t>На разных этапах реабилитации у детей с ОРИ, применяют различные физические методы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44AFB2-9FE8-1BBB-890D-90AF8B313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К ним относят:</a:t>
            </a:r>
          </a:p>
          <a:p>
            <a:r>
              <a:rPr lang="ru-RU" dirty="0"/>
              <a:t>Электротерапию (гальванизацию, лекарственный электрофорез, электростимуляцию, ток </a:t>
            </a:r>
            <a:r>
              <a:rPr lang="ru-RU" dirty="0" err="1"/>
              <a:t>д'Арсонваля</a:t>
            </a:r>
            <a:r>
              <a:rPr lang="ru-RU" dirty="0"/>
              <a:t>, </a:t>
            </a:r>
            <a:r>
              <a:rPr lang="ru-RU" dirty="0" err="1"/>
              <a:t>ультратонотерапию</a:t>
            </a:r>
            <a:r>
              <a:rPr lang="ru-RU" dirty="0"/>
              <a:t>, индуктотермию, УВЧ-терапию, микроволновую терапию, франклинизацию);</a:t>
            </a:r>
          </a:p>
          <a:p>
            <a:r>
              <a:rPr lang="ru-RU" dirty="0"/>
              <a:t>Магнитотерапию (магнитные поля постоянного и переменного направления низкой частоты);</a:t>
            </a:r>
          </a:p>
          <a:p>
            <a:r>
              <a:rPr lang="ru-RU" dirty="0"/>
              <a:t>Лазеротерапию;</a:t>
            </a:r>
          </a:p>
          <a:p>
            <a:r>
              <a:rPr lang="ru-RU" dirty="0"/>
              <a:t>Бальнеотерапию (пресная вода, минеральные и лекарственные воды, газовые воды); </a:t>
            </a:r>
          </a:p>
          <a:p>
            <a:r>
              <a:rPr lang="ru-RU" dirty="0" err="1"/>
              <a:t>Спелеотерапию</a:t>
            </a:r>
            <a:r>
              <a:rPr lang="ru-RU" dirty="0"/>
              <a:t> (климатотерапия, </a:t>
            </a:r>
            <a:r>
              <a:rPr lang="ru-RU" dirty="0" err="1"/>
              <a:t>галотерапия</a:t>
            </a:r>
            <a:r>
              <a:rPr lang="ru-RU" dirty="0"/>
              <a:t>)</a:t>
            </a:r>
          </a:p>
          <a:p>
            <a:r>
              <a:rPr lang="ru-RU" dirty="0"/>
              <a:t>Искусственную воздушную среду (аэроионы и </a:t>
            </a:r>
            <a:r>
              <a:rPr lang="ru-RU" dirty="0" err="1"/>
              <a:t>гидроаэроионы</a:t>
            </a:r>
            <a:r>
              <a:rPr lang="ru-RU" dirty="0"/>
              <a:t>, аэрозоли и </a:t>
            </a:r>
            <a:r>
              <a:rPr lang="ru-RU" dirty="0" err="1"/>
              <a:t>электроаэрозоли</a:t>
            </a:r>
            <a:r>
              <a:rPr lang="ru-RU" dirty="0"/>
              <a:t>, баротерапия).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3111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081A20-4BB1-AE52-3593-40378B862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Лазерная терапия у детей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F4D1B8-EFA0-4B72-1E2F-74D75F87C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5615" y="1690688"/>
            <a:ext cx="4662268" cy="4351338"/>
          </a:xfrm>
        </p:spPr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r>
              <a:rPr lang="ru-RU" dirty="0"/>
              <a:t>Лазерная терапия высокоэффективный и безопасный метод лечения, широко используемый при многих заболеваниях у детей, оказывает иммуномодулирующий, антибактериальный, противовоспалительный эффект, стимулирует клеточный метаболизм, улучшает клиренс слизи дыхательных путей, снижает частоту обострений.</a:t>
            </a:r>
            <a:br>
              <a:rPr lang="ru-RU" dirty="0"/>
            </a:b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0BC6BD-76A0-AF91-79E1-ED79D0782A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044" r="51640" b="-6986"/>
          <a:stretch/>
        </p:blipFill>
        <p:spPr>
          <a:xfrm>
            <a:off x="994117" y="1477108"/>
            <a:ext cx="4126523" cy="517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780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AF118F-C99E-7192-283C-93F756C22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/>
              <a:t>Лазерная терапия у детей с различными нозологиями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62A811-ACF0-D825-F828-B462C108B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при</a:t>
            </a:r>
            <a:r>
              <a:rPr lang="ru-RU" u="sng" dirty="0"/>
              <a:t> </a:t>
            </a:r>
            <a:r>
              <a:rPr lang="ru-RU" u="sng" dirty="0" err="1"/>
              <a:t>риносинуите</a:t>
            </a:r>
            <a:r>
              <a:rPr lang="ru-RU" u="sng" dirty="0"/>
              <a:t> </a:t>
            </a:r>
            <a:r>
              <a:rPr lang="ru-RU" dirty="0"/>
              <a:t>: оказывает </a:t>
            </a:r>
            <a:r>
              <a:rPr lang="ru-RU" dirty="0" err="1"/>
              <a:t>секретолитический</a:t>
            </a:r>
            <a:r>
              <a:rPr lang="ru-RU" dirty="0"/>
              <a:t>, противоотечный и противовоспалительный эффекты.</a:t>
            </a:r>
          </a:p>
          <a:p>
            <a:r>
              <a:rPr lang="ru-RU" dirty="0"/>
              <a:t>При комплексной терапии </a:t>
            </a:r>
            <a:r>
              <a:rPr lang="ru-RU" u="sng" dirty="0"/>
              <a:t>хронического тонзиллита </a:t>
            </a:r>
            <a:r>
              <a:rPr lang="ru-RU" dirty="0"/>
              <a:t>: санация лакун миндалин наступала в более ранние сроки; противовоспалительный эффект, улучшение микроциркуляции и </a:t>
            </a:r>
            <a:r>
              <a:rPr lang="ru-RU" dirty="0" err="1"/>
              <a:t>лимфооттока</a:t>
            </a:r>
            <a:r>
              <a:rPr lang="ru-RU" dirty="0"/>
              <a:t>.</a:t>
            </a:r>
          </a:p>
          <a:p>
            <a:r>
              <a:rPr lang="ru-RU" dirty="0"/>
              <a:t>с острым или затяжным течением </a:t>
            </a:r>
            <a:r>
              <a:rPr lang="ru-RU" u="sng" dirty="0"/>
              <a:t>бронхита</a:t>
            </a:r>
            <a:r>
              <a:rPr lang="ru-RU" dirty="0"/>
              <a:t>: восстанавливает </a:t>
            </a:r>
            <a:r>
              <a:rPr lang="ru-RU" dirty="0" err="1"/>
              <a:t>мукоцилиарный</a:t>
            </a:r>
            <a:r>
              <a:rPr lang="ru-RU" dirty="0"/>
              <a:t> клиренс, ускоряет выздоровление.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Формирует устойчивость к различным инфекционным агентам за счет активации иммунной системы слизистых и респираторного тракта.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1195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8E7921-F579-AB56-FF00-5932D92A9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FB5782-90A7-65C5-6FB1-BE9B7F5E0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В настоящее время существует недооценка возможности физической медицины, как способа моно и комбинированной терапии детей с рекуррентной респираторной заболеваемостью, поскольку данные методы снижают медикаментозную нагрузку. </a:t>
            </a:r>
          </a:p>
          <a:p>
            <a:pPr marL="0" indent="0">
              <a:buNone/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результате ознакомления со многими методами и результатами немедикаментозного лечения и реабилитации часто болеющих детей, мы планируем разработать эффективную, общедоступную, малозатратную новую технологию оздоровления детей. Планируется выявление у детей с частыми рекуррентными заболеваниями основных клинических проявлений в период ОРЗ, проведение лабораторно-инструментальных исследований на фоне использования низкоинтенсивного лазеротерного излучения на область тимуса.</a:t>
            </a:r>
          </a:p>
        </p:txBody>
      </p:sp>
    </p:spTree>
    <p:extLst>
      <p:ext uri="{BB962C8B-B14F-4D97-AF65-F5344CB8AC3E}">
        <p14:creationId xmlns:p14="http://schemas.microsoft.com/office/powerpoint/2010/main" val="13414174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1638</TotalTime>
  <Words>871</Words>
  <Application>Microsoft Office PowerPoint</Application>
  <PresentationFormat>Широкоэкранный</PresentationFormat>
  <Paragraphs>105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Низкоинтенсивная лазерная терапия - как метод иммунной реабилитации у часто болеющих детей</vt:lpstr>
      <vt:lpstr>«Часто болеющие дети»</vt:lpstr>
      <vt:lpstr>Презентация PowerPoint</vt:lpstr>
      <vt:lpstr>Альтернативные подходы</vt:lpstr>
      <vt:lpstr>Особенности течения ОРЗ у детей</vt:lpstr>
      <vt:lpstr>В нозологической структуре у ЧБД преобладают:</vt:lpstr>
      <vt:lpstr>Презентация PowerPoint</vt:lpstr>
      <vt:lpstr>У часто болеющих детей наблюдались следующие изменения в иммунной системе:  </vt:lpstr>
      <vt:lpstr>Современные возможности реабилитации</vt:lpstr>
      <vt:lpstr>На разных этапах реабилитации у детей с ОРИ, применяют различные физические методы</vt:lpstr>
      <vt:lpstr>Лазерная терапия у детей</vt:lpstr>
      <vt:lpstr>Лазерная терапия у детей с различными нозологиями</vt:lpstr>
      <vt:lpstr>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возможности реабилитации часто болеющих детей</dc:title>
  <dc:creator>Мой компьютер</dc:creator>
  <cp:lastModifiedBy>Мой компьютер</cp:lastModifiedBy>
  <cp:revision>18</cp:revision>
  <dcterms:created xsi:type="dcterms:W3CDTF">2022-05-08T12:12:33Z</dcterms:created>
  <dcterms:modified xsi:type="dcterms:W3CDTF">2023-02-16T09:46:34Z</dcterms:modified>
</cp:coreProperties>
</file>